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panose="020B0604020202020204" charset="0"/>
      <p:regular r:id="rId17"/>
    </p:embeddedFont>
    <p:embeddedFont>
      <p:font typeface="DM Sans" panose="020F0502020204030204" pitchFamily="2" charset="0"/>
      <p:regular r:id="rId18"/>
    </p:embeddedFont>
    <p:embeddedFont>
      <p:font typeface="DM Sans Bold" panose="020B0604020202020204" charset="0"/>
      <p:regular r:id="rId19"/>
    </p:embeddedFont>
    <p:embeddedFont>
      <p:font typeface="DM Sans Bold Italics" panose="020B0604020202020204" charset="0"/>
      <p:regular r:id="rId20"/>
    </p:embeddedFont>
    <p:embeddedFont>
      <p:font typeface="DM Sans Italics" panose="020B0604020202020204" charset="0"/>
      <p:regular r:id="rId21"/>
    </p:embeddedFont>
    <p:embeddedFont>
      <p:font typeface="Montserrat Bold" panose="020B0604020202020204" charset="0"/>
      <p:regular r:id="rId22"/>
    </p:embeddedFont>
    <p:embeddedFont>
      <p:font typeface="Oswald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8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7.pn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7.png"/><Relationship Id="rId10" Type="http://schemas.openxmlformats.org/officeDocument/2006/relationships/image" Target="../media/image47.png"/><Relationship Id="rId4" Type="http://schemas.openxmlformats.org/officeDocument/2006/relationships/image" Target="../media/image28.svg"/><Relationship Id="rId9"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2.svg"/><Relationship Id="rId4" Type="http://schemas.openxmlformats.org/officeDocument/2006/relationships/image" Target="../media/image8.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3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s-E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5" name="Group 5"/>
          <p:cNvGrpSpPr/>
          <p:nvPr/>
        </p:nvGrpSpPr>
        <p:grpSpPr>
          <a:xfrm>
            <a:off x="3630181" y="3202251"/>
            <a:ext cx="10749137" cy="4208864"/>
            <a:chOff x="0" y="0"/>
            <a:chExt cx="2075833" cy="812800"/>
          </a:xfrm>
        </p:grpSpPr>
        <p:sp>
          <p:nvSpPr>
            <p:cNvPr id="6" name="Freeform 6"/>
            <p:cNvSpPr/>
            <p:nvPr/>
          </p:nvSpPr>
          <p:spPr>
            <a:xfrm>
              <a:off x="0" y="0"/>
              <a:ext cx="2075833" cy="812800"/>
            </a:xfrm>
            <a:custGeom>
              <a:avLst/>
              <a:gdLst/>
              <a:ahLst/>
              <a:cxnLst/>
              <a:rect l="l" t="t" r="r" b="b"/>
              <a:pathLst>
                <a:path w="2075833" h="812800">
                  <a:moveTo>
                    <a:pt x="0" y="0"/>
                  </a:moveTo>
                  <a:lnTo>
                    <a:pt x="2075833" y="0"/>
                  </a:lnTo>
                  <a:lnTo>
                    <a:pt x="2075833" y="812800"/>
                  </a:lnTo>
                  <a:lnTo>
                    <a:pt x="0" y="812800"/>
                  </a:lnTo>
                  <a:close/>
                </a:path>
              </a:pathLst>
            </a:custGeom>
            <a:solidFill>
              <a:srgbClr val="000000">
                <a:alpha val="0"/>
              </a:srgbClr>
            </a:solidFill>
            <a:ln w="38100" cap="sq">
              <a:solidFill>
                <a:srgbClr val="000000"/>
              </a:solidFill>
              <a:prstDash val="solid"/>
              <a:miter/>
            </a:ln>
          </p:spPr>
          <p:txBody>
            <a:bodyPr/>
            <a:lstStyle/>
            <a:p>
              <a:endParaRPr lang="es-ES"/>
            </a:p>
          </p:txBody>
        </p:sp>
        <p:sp>
          <p:nvSpPr>
            <p:cNvPr id="7" name="TextBox 7"/>
            <p:cNvSpPr txBox="1"/>
            <p:nvPr/>
          </p:nvSpPr>
          <p:spPr>
            <a:xfrm>
              <a:off x="0" y="-19050"/>
              <a:ext cx="2075833"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5744890" y="403643"/>
            <a:ext cx="1163180" cy="1163180"/>
          </a:xfrm>
          <a:custGeom>
            <a:avLst/>
            <a:gdLst/>
            <a:ahLst/>
            <a:cxnLst/>
            <a:rect l="l" t="t" r="r" b="b"/>
            <a:pathLst>
              <a:path w="1163180" h="1163180">
                <a:moveTo>
                  <a:pt x="0" y="0"/>
                </a:moveTo>
                <a:lnTo>
                  <a:pt x="1163180" y="0"/>
                </a:lnTo>
                <a:lnTo>
                  <a:pt x="1163180" y="1163180"/>
                </a:lnTo>
                <a:lnTo>
                  <a:pt x="0" y="1163180"/>
                </a:lnTo>
                <a:lnTo>
                  <a:pt x="0" y="0"/>
                </a:lnTo>
                <a:close/>
              </a:path>
            </a:pathLst>
          </a:custGeom>
          <a:blipFill>
            <a:blip r:embed="rId5"/>
            <a:stretch>
              <a:fillRect/>
            </a:stretch>
          </a:blipFill>
        </p:spPr>
        <p:txBody>
          <a:bodyPr/>
          <a:lstStyle/>
          <a:p>
            <a:endParaRPr lang="es-ES"/>
          </a:p>
        </p:txBody>
      </p:sp>
      <p:sp>
        <p:nvSpPr>
          <p:cNvPr id="9" name="TextBox 9"/>
          <p:cNvSpPr txBox="1"/>
          <p:nvPr/>
        </p:nvSpPr>
        <p:spPr>
          <a:xfrm>
            <a:off x="3769431" y="3317863"/>
            <a:ext cx="10470636" cy="3787139"/>
          </a:xfrm>
          <a:prstGeom prst="rect">
            <a:avLst/>
          </a:prstGeom>
        </p:spPr>
        <p:txBody>
          <a:bodyPr lIns="0" tIns="0" rIns="0" bIns="0" rtlCol="0" anchor="t">
            <a:spAutoFit/>
          </a:bodyPr>
          <a:lstStyle/>
          <a:p>
            <a:pPr algn="ctr">
              <a:lnSpc>
                <a:spcPts val="15180"/>
              </a:lnSpc>
            </a:pPr>
            <a:r>
              <a:rPr lang="en-US" sz="11000" b="1" spc="1078">
                <a:solidFill>
                  <a:srgbClr val="231F20"/>
                </a:solidFill>
                <a:latin typeface="Oswald Bold"/>
                <a:ea typeface="Oswald Bold"/>
                <a:cs typeface="Oswald Bold"/>
                <a:sym typeface="Oswald Bold"/>
              </a:rPr>
              <a:t>EQUIPO HACKEADO</a:t>
            </a:r>
          </a:p>
        </p:txBody>
      </p:sp>
      <p:sp>
        <p:nvSpPr>
          <p:cNvPr id="10" name="TextBox 10"/>
          <p:cNvSpPr txBox="1"/>
          <p:nvPr/>
        </p:nvSpPr>
        <p:spPr>
          <a:xfrm>
            <a:off x="3036951" y="2003404"/>
            <a:ext cx="12214099" cy="1186902"/>
          </a:xfrm>
          <a:prstGeom prst="rect">
            <a:avLst/>
          </a:prstGeom>
        </p:spPr>
        <p:txBody>
          <a:bodyPr lIns="0" tIns="0" rIns="0" bIns="0" rtlCol="0" anchor="t">
            <a:spAutoFit/>
          </a:bodyPr>
          <a:lstStyle/>
          <a:p>
            <a:pPr algn="ctr">
              <a:lnSpc>
                <a:spcPts val="9748"/>
              </a:lnSpc>
            </a:pPr>
            <a:r>
              <a:rPr lang="en-US" sz="7063" b="1" spc="692">
                <a:solidFill>
                  <a:srgbClr val="231F20"/>
                </a:solidFill>
                <a:latin typeface="Oswald Bold"/>
                <a:ea typeface="Oswald Bold"/>
                <a:cs typeface="Oswald Bold"/>
                <a:sym typeface="Oswald Bold"/>
              </a:rPr>
              <a:t>PROYECTO FINAL</a:t>
            </a:r>
          </a:p>
        </p:txBody>
      </p:sp>
      <p:sp>
        <p:nvSpPr>
          <p:cNvPr id="11" name="TextBox 11"/>
          <p:cNvSpPr txBox="1"/>
          <p:nvPr/>
        </p:nvSpPr>
        <p:spPr>
          <a:xfrm>
            <a:off x="2719596" y="7473053"/>
            <a:ext cx="12848809" cy="520758"/>
          </a:xfrm>
          <a:prstGeom prst="rect">
            <a:avLst/>
          </a:prstGeom>
        </p:spPr>
        <p:txBody>
          <a:bodyPr lIns="0" tIns="0" rIns="0" bIns="0" rtlCol="0" anchor="t">
            <a:spAutoFit/>
          </a:bodyPr>
          <a:lstStyle/>
          <a:p>
            <a:pPr algn="ctr">
              <a:lnSpc>
                <a:spcPts val="4213"/>
              </a:lnSpc>
            </a:pPr>
            <a:r>
              <a:rPr lang="en-US" sz="3053" b="1" spc="161">
                <a:solidFill>
                  <a:srgbClr val="231F20"/>
                </a:solidFill>
                <a:latin typeface="Montserrat Bold"/>
                <a:ea typeface="Montserrat Bold"/>
                <a:cs typeface="Montserrat Bold"/>
                <a:sym typeface="Montserrat Bold"/>
              </a:rPr>
              <a:t>PRESENTADO POR JUAN CERVANTES</a:t>
            </a:r>
          </a:p>
        </p:txBody>
      </p:sp>
      <p:sp>
        <p:nvSpPr>
          <p:cNvPr id="12" name="TextBox 12"/>
          <p:cNvSpPr txBox="1"/>
          <p:nvPr/>
        </p:nvSpPr>
        <p:spPr>
          <a:xfrm>
            <a:off x="15393660" y="1538248"/>
            <a:ext cx="1865640" cy="579456"/>
          </a:xfrm>
          <a:prstGeom prst="rect">
            <a:avLst/>
          </a:prstGeom>
        </p:spPr>
        <p:txBody>
          <a:bodyPr lIns="0" tIns="0" rIns="0" bIns="0" rtlCol="0" anchor="t">
            <a:spAutoFit/>
          </a:bodyPr>
          <a:lstStyle/>
          <a:p>
            <a:pPr marL="0" lvl="0" indent="0" algn="ctr">
              <a:lnSpc>
                <a:spcPts val="2394"/>
              </a:lnSpc>
              <a:spcBef>
                <a:spcPct val="0"/>
              </a:spcBef>
            </a:pPr>
            <a:r>
              <a:rPr lang="en-US" sz="1735" b="1" spc="170">
                <a:solidFill>
                  <a:srgbClr val="231F20"/>
                </a:solidFill>
                <a:latin typeface="Montserrat Bold"/>
                <a:ea typeface="Montserrat Bold"/>
                <a:cs typeface="Montserrat Bold"/>
                <a:sym typeface="Montserrat Bold"/>
              </a:rPr>
              <a:t>4GEEKS ACADEMY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rot="7637360">
            <a:off x="12986927" y="-1406525"/>
            <a:ext cx="12110389" cy="12426705"/>
          </a:xfrm>
          <a:custGeom>
            <a:avLst/>
            <a:gdLst/>
            <a:ahLst/>
            <a:cxnLst/>
            <a:rect l="l" t="t" r="r" b="b"/>
            <a:pathLst>
              <a:path w="12110389" h="12426705">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3986589">
            <a:off x="-5999520" y="-5076213"/>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grpSp>
        <p:nvGrpSpPr>
          <p:cNvPr id="4" name="Group 4"/>
          <p:cNvGrpSpPr/>
          <p:nvPr/>
        </p:nvGrpSpPr>
        <p:grpSpPr>
          <a:xfrm>
            <a:off x="11608986" y="6373469"/>
            <a:ext cx="3979872" cy="3191828"/>
            <a:chOff x="0" y="0"/>
            <a:chExt cx="1013475" cy="812800"/>
          </a:xfrm>
        </p:grpSpPr>
        <p:sp>
          <p:nvSpPr>
            <p:cNvPr id="5" name="Freeform 5"/>
            <p:cNvSpPr/>
            <p:nvPr/>
          </p:nvSpPr>
          <p:spPr>
            <a:xfrm>
              <a:off x="0" y="0"/>
              <a:ext cx="1013475" cy="812800"/>
            </a:xfrm>
            <a:custGeom>
              <a:avLst/>
              <a:gdLst/>
              <a:ahLst/>
              <a:cxnLst/>
              <a:rect l="l" t="t" r="r" b="b"/>
              <a:pathLst>
                <a:path w="1013475" h="812800">
                  <a:moveTo>
                    <a:pt x="0" y="0"/>
                  </a:moveTo>
                  <a:lnTo>
                    <a:pt x="1013475" y="0"/>
                  </a:lnTo>
                  <a:lnTo>
                    <a:pt x="1013475" y="812800"/>
                  </a:lnTo>
                  <a:lnTo>
                    <a:pt x="0" y="812800"/>
                  </a:lnTo>
                  <a:close/>
                </a:path>
              </a:pathLst>
            </a:custGeom>
            <a:blipFill>
              <a:blip r:embed="rId4"/>
              <a:stretch>
                <a:fillRect r="-7027"/>
              </a:stretch>
            </a:blipFill>
          </p:spPr>
          <p:txBody>
            <a:bodyPr/>
            <a:lstStyle/>
            <a:p>
              <a:endParaRPr lang="es-ES"/>
            </a:p>
          </p:txBody>
        </p:sp>
      </p:grpSp>
      <p:grpSp>
        <p:nvGrpSpPr>
          <p:cNvPr id="6" name="Group 6"/>
          <p:cNvGrpSpPr/>
          <p:nvPr/>
        </p:nvGrpSpPr>
        <p:grpSpPr>
          <a:xfrm>
            <a:off x="9355999" y="2924216"/>
            <a:ext cx="8485847" cy="3191828"/>
            <a:chOff x="0" y="0"/>
            <a:chExt cx="2160923" cy="812800"/>
          </a:xfrm>
        </p:grpSpPr>
        <p:sp>
          <p:nvSpPr>
            <p:cNvPr id="7" name="Freeform 7"/>
            <p:cNvSpPr/>
            <p:nvPr/>
          </p:nvSpPr>
          <p:spPr>
            <a:xfrm>
              <a:off x="0" y="0"/>
              <a:ext cx="2160923" cy="812800"/>
            </a:xfrm>
            <a:custGeom>
              <a:avLst/>
              <a:gdLst/>
              <a:ahLst/>
              <a:cxnLst/>
              <a:rect l="l" t="t" r="r" b="b"/>
              <a:pathLst>
                <a:path w="2160923" h="812800">
                  <a:moveTo>
                    <a:pt x="0" y="0"/>
                  </a:moveTo>
                  <a:lnTo>
                    <a:pt x="2160923" y="0"/>
                  </a:lnTo>
                  <a:lnTo>
                    <a:pt x="2160923" y="812800"/>
                  </a:lnTo>
                  <a:lnTo>
                    <a:pt x="0" y="812800"/>
                  </a:lnTo>
                  <a:close/>
                </a:path>
              </a:pathLst>
            </a:custGeom>
            <a:blipFill>
              <a:blip r:embed="rId5"/>
              <a:stretch>
                <a:fillRect l="-7652" r="-89020"/>
              </a:stretch>
            </a:blipFill>
          </p:spPr>
          <p:txBody>
            <a:bodyPr/>
            <a:lstStyle/>
            <a:p>
              <a:endParaRPr lang="es-ES"/>
            </a:p>
          </p:txBody>
        </p:sp>
      </p:grpSp>
      <p:sp>
        <p:nvSpPr>
          <p:cNvPr id="8" name="TextBox 8"/>
          <p:cNvSpPr txBox="1"/>
          <p:nvPr/>
        </p:nvSpPr>
        <p:spPr>
          <a:xfrm>
            <a:off x="1028700" y="923925"/>
            <a:ext cx="10072826" cy="2195246"/>
          </a:xfrm>
          <a:prstGeom prst="rect">
            <a:avLst/>
          </a:prstGeom>
        </p:spPr>
        <p:txBody>
          <a:bodyPr lIns="0" tIns="0" rIns="0" bIns="0" rtlCol="0" anchor="t">
            <a:spAutoFit/>
          </a:bodyPr>
          <a:lstStyle/>
          <a:p>
            <a:pPr algn="ctr">
              <a:lnSpc>
                <a:spcPts val="8804"/>
              </a:lnSpc>
            </a:pPr>
            <a:r>
              <a:rPr lang="en-US" sz="6380" b="1" spc="625">
                <a:solidFill>
                  <a:srgbClr val="FFFFFF"/>
                </a:solidFill>
                <a:latin typeface="Oswald Bold"/>
                <a:ea typeface="Oswald Bold"/>
                <a:cs typeface="Oswald Bold"/>
                <a:sym typeface="Oswald Bold"/>
              </a:rPr>
              <a:t>EXPLOTACIÓN DEL EQUIPO</a:t>
            </a:r>
          </a:p>
        </p:txBody>
      </p:sp>
      <p:sp>
        <p:nvSpPr>
          <p:cNvPr id="9" name="TextBox 9"/>
          <p:cNvSpPr txBox="1"/>
          <p:nvPr/>
        </p:nvSpPr>
        <p:spPr>
          <a:xfrm>
            <a:off x="1071832" y="3499961"/>
            <a:ext cx="8115300" cy="4469422"/>
          </a:xfrm>
          <a:prstGeom prst="rect">
            <a:avLst/>
          </a:prstGeom>
        </p:spPr>
        <p:txBody>
          <a:bodyPr lIns="0" tIns="0" rIns="0" bIns="0" rtlCol="0" anchor="t">
            <a:spAutoFit/>
          </a:bodyPr>
          <a:lstStyle/>
          <a:p>
            <a:pPr algn="l">
              <a:lnSpc>
                <a:spcPts val="4467"/>
              </a:lnSpc>
            </a:pPr>
            <a:r>
              <a:rPr lang="en-US" sz="3237" spc="317">
                <a:solidFill>
                  <a:srgbClr val="F5FFF5"/>
                </a:solidFill>
                <a:latin typeface="DM Sans"/>
                <a:ea typeface="DM Sans"/>
                <a:cs typeface="DM Sans"/>
                <a:sym typeface="DM Sans"/>
              </a:rPr>
              <a:t>Durante los intentos de explotación de vulnerabilidades de ejecución remota o denegación de servicio, se obtuvieron las credenciales con un ataque de fuerza bruta simple, y es que la clave del usuario </a:t>
            </a:r>
            <a:r>
              <a:rPr lang="en-US" sz="3237" b="1" i="1" spc="317">
                <a:solidFill>
                  <a:srgbClr val="F5FFF5"/>
                </a:solidFill>
                <a:latin typeface="DM Sans Bold Italics"/>
                <a:ea typeface="DM Sans Bold Italics"/>
                <a:cs typeface="DM Sans Bold Italics"/>
                <a:sym typeface="DM Sans Bold Italics"/>
              </a:rPr>
              <a:t>debian</a:t>
            </a:r>
            <a:r>
              <a:rPr lang="en-US" sz="3237" spc="317">
                <a:solidFill>
                  <a:srgbClr val="F5FFF5"/>
                </a:solidFill>
                <a:latin typeface="DM Sans"/>
                <a:ea typeface="DM Sans"/>
                <a:cs typeface="DM Sans"/>
                <a:sym typeface="DM Sans"/>
              </a:rPr>
              <a:t> era </a:t>
            </a:r>
            <a:r>
              <a:rPr lang="en-US" sz="3237" b="1" i="1" spc="317">
                <a:solidFill>
                  <a:srgbClr val="F5FFF5"/>
                </a:solidFill>
                <a:latin typeface="DM Sans Bold Italics"/>
                <a:ea typeface="DM Sans Bold Italics"/>
                <a:cs typeface="DM Sans Bold Italics"/>
                <a:sym typeface="DM Sans Bold Italics"/>
              </a:rPr>
              <a:t>123456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s-ES"/>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s-E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 name="Group 8"/>
          <p:cNvGrpSpPr/>
          <p:nvPr/>
        </p:nvGrpSpPr>
        <p:grpSpPr>
          <a:xfrm>
            <a:off x="1828621" y="3275803"/>
            <a:ext cx="4867761" cy="636748"/>
            <a:chOff x="0" y="0"/>
            <a:chExt cx="1282044" cy="167703"/>
          </a:xfrm>
        </p:grpSpPr>
        <p:sp>
          <p:nvSpPr>
            <p:cNvPr id="9" name="Freeform 9"/>
            <p:cNvSpPr/>
            <p:nvPr/>
          </p:nvSpPr>
          <p:spPr>
            <a:xfrm>
              <a:off x="0" y="0"/>
              <a:ext cx="1282044" cy="167703"/>
            </a:xfrm>
            <a:custGeom>
              <a:avLst/>
              <a:gdLst/>
              <a:ahLst/>
              <a:cxnLst/>
              <a:rect l="l" t="t" r="r" b="b"/>
              <a:pathLst>
                <a:path w="1282044" h="167703">
                  <a:moveTo>
                    <a:pt x="0" y="0"/>
                  </a:moveTo>
                  <a:lnTo>
                    <a:pt x="1282044" y="0"/>
                  </a:lnTo>
                  <a:lnTo>
                    <a:pt x="1282044" y="167703"/>
                  </a:lnTo>
                  <a:lnTo>
                    <a:pt x="0" y="167703"/>
                  </a:lnTo>
                  <a:close/>
                </a:path>
              </a:pathLst>
            </a:custGeom>
            <a:solidFill>
              <a:srgbClr val="1A1A1A"/>
            </a:solidFill>
          </p:spPr>
          <p:txBody>
            <a:bodyPr/>
            <a:lstStyle/>
            <a:p>
              <a:endParaRPr lang="es-ES"/>
            </a:p>
          </p:txBody>
        </p:sp>
        <p:sp>
          <p:nvSpPr>
            <p:cNvPr id="10" name="TextBox 10"/>
            <p:cNvSpPr txBox="1"/>
            <p:nvPr/>
          </p:nvSpPr>
          <p:spPr>
            <a:xfrm>
              <a:off x="0" y="-57150"/>
              <a:ext cx="1282044"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Actualización de servicios</a:t>
              </a:r>
            </a:p>
          </p:txBody>
        </p:sp>
      </p:grpSp>
      <p:grpSp>
        <p:nvGrpSpPr>
          <p:cNvPr id="11" name="Group 11"/>
          <p:cNvGrpSpPr/>
          <p:nvPr/>
        </p:nvGrpSpPr>
        <p:grpSpPr>
          <a:xfrm>
            <a:off x="6893475" y="4129568"/>
            <a:ext cx="9034431" cy="1532224"/>
            <a:chOff x="0" y="0"/>
            <a:chExt cx="1744696" cy="295897"/>
          </a:xfrm>
        </p:grpSpPr>
        <p:sp>
          <p:nvSpPr>
            <p:cNvPr id="12" name="Freeform 12"/>
            <p:cNvSpPr/>
            <p:nvPr/>
          </p:nvSpPr>
          <p:spPr>
            <a:xfrm>
              <a:off x="0" y="0"/>
              <a:ext cx="1744696" cy="295897"/>
            </a:xfrm>
            <a:custGeom>
              <a:avLst/>
              <a:gdLst/>
              <a:ahLst/>
              <a:cxnLst/>
              <a:rect l="l" t="t" r="r" b="b"/>
              <a:pathLst>
                <a:path w="1744696" h="295897">
                  <a:moveTo>
                    <a:pt x="0" y="0"/>
                  </a:moveTo>
                  <a:lnTo>
                    <a:pt x="1744696" y="0"/>
                  </a:lnTo>
                  <a:lnTo>
                    <a:pt x="1744696" y="295897"/>
                  </a:lnTo>
                  <a:lnTo>
                    <a:pt x="0" y="295897"/>
                  </a:lnTo>
                  <a:close/>
                </a:path>
              </a:pathLst>
            </a:custGeom>
            <a:solidFill>
              <a:srgbClr val="000000">
                <a:alpha val="0"/>
              </a:srgbClr>
            </a:solidFill>
            <a:ln w="38100" cap="sq">
              <a:solidFill>
                <a:srgbClr val="000000"/>
              </a:solidFill>
              <a:prstDash val="solid"/>
              <a:miter/>
            </a:ln>
          </p:spPr>
          <p:txBody>
            <a:bodyPr/>
            <a:lstStyle/>
            <a:p>
              <a:endParaRPr lang="es-ES"/>
            </a:p>
          </p:txBody>
        </p:sp>
        <p:sp>
          <p:nvSpPr>
            <p:cNvPr id="13" name="TextBox 13"/>
            <p:cNvSpPr txBox="1"/>
            <p:nvPr/>
          </p:nvSpPr>
          <p:spPr>
            <a:xfrm>
              <a:off x="0" y="-19050"/>
              <a:ext cx="1744696" cy="314947"/>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1432649" y="5996513"/>
            <a:ext cx="4036745" cy="1151098"/>
            <a:chOff x="0" y="0"/>
            <a:chExt cx="1063176" cy="303170"/>
          </a:xfrm>
        </p:grpSpPr>
        <p:sp>
          <p:nvSpPr>
            <p:cNvPr id="15" name="Freeform 15"/>
            <p:cNvSpPr/>
            <p:nvPr/>
          </p:nvSpPr>
          <p:spPr>
            <a:xfrm>
              <a:off x="0" y="0"/>
              <a:ext cx="1063176" cy="303170"/>
            </a:xfrm>
            <a:custGeom>
              <a:avLst/>
              <a:gdLst/>
              <a:ahLst/>
              <a:cxnLst/>
              <a:rect l="l" t="t" r="r" b="b"/>
              <a:pathLst>
                <a:path w="1063176" h="303170">
                  <a:moveTo>
                    <a:pt x="0" y="0"/>
                  </a:moveTo>
                  <a:lnTo>
                    <a:pt x="1063176" y="0"/>
                  </a:lnTo>
                  <a:lnTo>
                    <a:pt x="1063176" y="303170"/>
                  </a:lnTo>
                  <a:lnTo>
                    <a:pt x="0" y="303170"/>
                  </a:lnTo>
                  <a:close/>
                </a:path>
              </a:pathLst>
            </a:custGeom>
            <a:solidFill>
              <a:srgbClr val="1A1A1A"/>
            </a:solidFill>
          </p:spPr>
          <p:txBody>
            <a:bodyPr/>
            <a:lstStyle/>
            <a:p>
              <a:endParaRPr lang="es-ES"/>
            </a:p>
          </p:txBody>
        </p:sp>
        <p:sp>
          <p:nvSpPr>
            <p:cNvPr id="16" name="TextBox 16"/>
            <p:cNvSpPr txBox="1"/>
            <p:nvPr/>
          </p:nvSpPr>
          <p:spPr>
            <a:xfrm>
              <a:off x="0" y="-57150"/>
              <a:ext cx="1063176" cy="360320"/>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Cambio de credenciales</a:t>
              </a:r>
            </a:p>
          </p:txBody>
        </p:sp>
      </p:grpSp>
      <p:grpSp>
        <p:nvGrpSpPr>
          <p:cNvPr id="17" name="Group 17"/>
          <p:cNvGrpSpPr/>
          <p:nvPr/>
        </p:nvGrpSpPr>
        <p:grpSpPr>
          <a:xfrm>
            <a:off x="2179166" y="7284631"/>
            <a:ext cx="9034431" cy="1476358"/>
            <a:chOff x="0" y="0"/>
            <a:chExt cx="1744696" cy="285109"/>
          </a:xfrm>
        </p:grpSpPr>
        <p:sp>
          <p:nvSpPr>
            <p:cNvPr id="18" name="Freeform 18"/>
            <p:cNvSpPr/>
            <p:nvPr/>
          </p:nvSpPr>
          <p:spPr>
            <a:xfrm>
              <a:off x="0" y="0"/>
              <a:ext cx="1744696" cy="285109"/>
            </a:xfrm>
            <a:custGeom>
              <a:avLst/>
              <a:gdLst/>
              <a:ahLst/>
              <a:cxnLst/>
              <a:rect l="l" t="t" r="r" b="b"/>
              <a:pathLst>
                <a:path w="1744696" h="285109">
                  <a:moveTo>
                    <a:pt x="0" y="0"/>
                  </a:moveTo>
                  <a:lnTo>
                    <a:pt x="1744696" y="0"/>
                  </a:lnTo>
                  <a:lnTo>
                    <a:pt x="1744696" y="285109"/>
                  </a:lnTo>
                  <a:lnTo>
                    <a:pt x="0" y="285109"/>
                  </a:lnTo>
                  <a:close/>
                </a:path>
              </a:pathLst>
            </a:custGeom>
            <a:solidFill>
              <a:srgbClr val="000000">
                <a:alpha val="0"/>
              </a:srgbClr>
            </a:solidFill>
            <a:ln w="38100" cap="sq">
              <a:solidFill>
                <a:srgbClr val="000000"/>
              </a:solidFill>
              <a:prstDash val="solid"/>
              <a:miter/>
            </a:ln>
          </p:spPr>
          <p:txBody>
            <a:bodyPr/>
            <a:lstStyle/>
            <a:p>
              <a:endParaRPr lang="es-ES"/>
            </a:p>
          </p:txBody>
        </p:sp>
        <p:sp>
          <p:nvSpPr>
            <p:cNvPr id="19" name="TextBox 19"/>
            <p:cNvSpPr txBox="1"/>
            <p:nvPr/>
          </p:nvSpPr>
          <p:spPr>
            <a:xfrm>
              <a:off x="0" y="-19050"/>
              <a:ext cx="1744696" cy="304159"/>
            </a:xfrm>
            <a:prstGeom prst="rect">
              <a:avLst/>
            </a:prstGeom>
          </p:spPr>
          <p:txBody>
            <a:bodyPr lIns="50800" tIns="50800" rIns="50800" bIns="50800" rtlCol="0" anchor="ctr"/>
            <a:lstStyle/>
            <a:p>
              <a:pPr algn="ctr">
                <a:lnSpc>
                  <a:spcPts val="2859"/>
                </a:lnSpc>
              </a:pPr>
              <a:endParaRPr/>
            </a:p>
          </p:txBody>
        </p:sp>
      </p:grpSp>
      <p:sp>
        <p:nvSpPr>
          <p:cNvPr id="20" name="Freeform 20"/>
          <p:cNvSpPr/>
          <p:nvPr/>
        </p:nvSpPr>
        <p:spPr>
          <a:xfrm>
            <a:off x="1828621" y="3912551"/>
            <a:ext cx="4867761" cy="2543405"/>
          </a:xfrm>
          <a:custGeom>
            <a:avLst/>
            <a:gdLst/>
            <a:ahLst/>
            <a:cxnLst/>
            <a:rect l="l" t="t" r="r" b="b"/>
            <a:pathLst>
              <a:path w="4867761" h="2543405">
                <a:moveTo>
                  <a:pt x="0" y="0"/>
                </a:moveTo>
                <a:lnTo>
                  <a:pt x="4867761" y="0"/>
                </a:lnTo>
                <a:lnTo>
                  <a:pt x="4867761" y="2543405"/>
                </a:lnTo>
                <a:lnTo>
                  <a:pt x="0" y="2543405"/>
                </a:lnTo>
                <a:lnTo>
                  <a:pt x="0" y="0"/>
                </a:lnTo>
                <a:close/>
              </a:path>
            </a:pathLst>
          </a:custGeom>
          <a:blipFill>
            <a:blip r:embed="rId5"/>
            <a:stretch>
              <a:fillRect/>
            </a:stretch>
          </a:blipFill>
        </p:spPr>
        <p:txBody>
          <a:bodyPr/>
          <a:lstStyle/>
          <a:p>
            <a:endParaRPr lang="es-ES"/>
          </a:p>
        </p:txBody>
      </p:sp>
      <p:sp>
        <p:nvSpPr>
          <p:cNvPr id="21" name="Freeform 21"/>
          <p:cNvSpPr/>
          <p:nvPr/>
        </p:nvSpPr>
        <p:spPr>
          <a:xfrm>
            <a:off x="11432649" y="7141014"/>
            <a:ext cx="4036745" cy="2693610"/>
          </a:xfrm>
          <a:custGeom>
            <a:avLst/>
            <a:gdLst/>
            <a:ahLst/>
            <a:cxnLst/>
            <a:rect l="l" t="t" r="r" b="b"/>
            <a:pathLst>
              <a:path w="4036745" h="2693610">
                <a:moveTo>
                  <a:pt x="0" y="0"/>
                </a:moveTo>
                <a:lnTo>
                  <a:pt x="4036745" y="0"/>
                </a:lnTo>
                <a:lnTo>
                  <a:pt x="4036745" y="2693610"/>
                </a:lnTo>
                <a:lnTo>
                  <a:pt x="0" y="2693610"/>
                </a:lnTo>
                <a:lnTo>
                  <a:pt x="0" y="0"/>
                </a:lnTo>
                <a:close/>
              </a:path>
            </a:pathLst>
          </a:custGeom>
          <a:blipFill>
            <a:blip r:embed="rId6"/>
            <a:stretch>
              <a:fillRect/>
            </a:stretch>
          </a:blipFill>
        </p:spPr>
        <p:txBody>
          <a:bodyPr/>
          <a:lstStyle/>
          <a:p>
            <a:endParaRPr lang="es-ES"/>
          </a:p>
        </p:txBody>
      </p:sp>
      <p:sp>
        <p:nvSpPr>
          <p:cNvPr id="22" name="TextBox 22"/>
          <p:cNvSpPr txBox="1"/>
          <p:nvPr/>
        </p:nvSpPr>
        <p:spPr>
          <a:xfrm>
            <a:off x="2078879" y="801402"/>
            <a:ext cx="14130242"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 SOLUCIONES PROPUESTAS</a:t>
            </a:r>
          </a:p>
        </p:txBody>
      </p:sp>
      <p:sp>
        <p:nvSpPr>
          <p:cNvPr id="23" name="TextBox 23"/>
          <p:cNvSpPr txBox="1"/>
          <p:nvPr/>
        </p:nvSpPr>
        <p:spPr>
          <a:xfrm>
            <a:off x="6960524" y="4365877"/>
            <a:ext cx="8900334" cy="1021507"/>
          </a:xfrm>
          <a:prstGeom prst="rect">
            <a:avLst/>
          </a:prstGeom>
        </p:spPr>
        <p:txBody>
          <a:bodyPr lIns="0" tIns="0" rIns="0" bIns="0" rtlCol="0" anchor="t">
            <a:spAutoFit/>
          </a:bodyPr>
          <a:lstStyle/>
          <a:p>
            <a:pPr marL="427769" lvl="1" indent="-213884" algn="l">
              <a:lnSpc>
                <a:spcPts val="2734"/>
              </a:lnSpc>
              <a:buFont typeface="Arial"/>
              <a:buChar char="•"/>
            </a:pPr>
            <a:r>
              <a:rPr lang="en-US" sz="1981" spc="194">
                <a:solidFill>
                  <a:srgbClr val="231F20"/>
                </a:solidFill>
                <a:latin typeface="DM Sans"/>
                <a:ea typeface="DM Sans"/>
                <a:cs typeface="DM Sans"/>
                <a:sym typeface="DM Sans"/>
              </a:rPr>
              <a:t>La actualización de los servicios prestados ha supuesto la eliminación de la mayoría de vulnerabilidades críticas, dificultando el acceso a futuros atacantes </a:t>
            </a:r>
          </a:p>
        </p:txBody>
      </p:sp>
      <p:sp>
        <p:nvSpPr>
          <p:cNvPr id="24" name="TextBox 24"/>
          <p:cNvSpPr txBox="1"/>
          <p:nvPr/>
        </p:nvSpPr>
        <p:spPr>
          <a:xfrm>
            <a:off x="2227238" y="7446310"/>
            <a:ext cx="8938288" cy="1021507"/>
          </a:xfrm>
          <a:prstGeom prst="rect">
            <a:avLst/>
          </a:prstGeom>
        </p:spPr>
        <p:txBody>
          <a:bodyPr lIns="0" tIns="0" rIns="0" bIns="0" rtlCol="0" anchor="t">
            <a:spAutoFit/>
          </a:bodyPr>
          <a:lstStyle/>
          <a:p>
            <a:pPr marL="427769" lvl="1" indent="-213884" algn="l">
              <a:lnSpc>
                <a:spcPts val="2734"/>
              </a:lnSpc>
              <a:buFont typeface="Arial"/>
              <a:buChar char="•"/>
            </a:pPr>
            <a:r>
              <a:rPr lang="en-US" sz="1981" spc="194">
                <a:solidFill>
                  <a:srgbClr val="231F20"/>
                </a:solidFill>
                <a:latin typeface="DM Sans"/>
                <a:ea typeface="DM Sans"/>
                <a:cs typeface="DM Sans"/>
                <a:sym typeface="DM Sans"/>
              </a:rPr>
              <a:t>Al realizar un ataque de fuerza bruta se pudo comprobar que la contraseña era extremadamente débil, siendo el principal elemento de compromiso en el sistema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s-ES"/>
          </a:p>
        </p:txBody>
      </p:sp>
      <p:sp>
        <p:nvSpPr>
          <p:cNvPr id="3" name="Freeform 3"/>
          <p:cNvSpPr/>
          <p:nvPr/>
        </p:nvSpPr>
        <p:spPr>
          <a:xfrm>
            <a:off x="296127" y="-6426072"/>
            <a:ext cx="21899223" cy="9396757"/>
          </a:xfrm>
          <a:custGeom>
            <a:avLst/>
            <a:gdLst/>
            <a:ahLst/>
            <a:cxnLst/>
            <a:rect l="l" t="t" r="r" b="b"/>
            <a:pathLst>
              <a:path w="21899223" h="9396757">
                <a:moveTo>
                  <a:pt x="0" y="0"/>
                </a:moveTo>
                <a:lnTo>
                  <a:pt x="21899223" y="0"/>
                </a:lnTo>
                <a:lnTo>
                  <a:pt x="21899223" y="9396757"/>
                </a:lnTo>
                <a:lnTo>
                  <a:pt x="0" y="9396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4" name="Group 4"/>
          <p:cNvGrpSpPr/>
          <p:nvPr/>
        </p:nvGrpSpPr>
        <p:grpSpPr>
          <a:xfrm>
            <a:off x="3575053" y="3328863"/>
            <a:ext cx="11477851" cy="3377920"/>
            <a:chOff x="0" y="0"/>
            <a:chExt cx="3571075" cy="1050964"/>
          </a:xfrm>
        </p:grpSpPr>
        <p:sp>
          <p:nvSpPr>
            <p:cNvPr id="5" name="Freeform 5"/>
            <p:cNvSpPr/>
            <p:nvPr/>
          </p:nvSpPr>
          <p:spPr>
            <a:xfrm>
              <a:off x="0" y="0"/>
              <a:ext cx="3571075" cy="1050964"/>
            </a:xfrm>
            <a:custGeom>
              <a:avLst/>
              <a:gdLst/>
              <a:ahLst/>
              <a:cxnLst/>
              <a:rect l="l" t="t" r="r" b="b"/>
              <a:pathLst>
                <a:path w="3571075" h="1050964">
                  <a:moveTo>
                    <a:pt x="0" y="0"/>
                  </a:moveTo>
                  <a:lnTo>
                    <a:pt x="3571075" y="0"/>
                  </a:lnTo>
                  <a:lnTo>
                    <a:pt x="3571075" y="1050964"/>
                  </a:lnTo>
                  <a:lnTo>
                    <a:pt x="0" y="1050964"/>
                  </a:lnTo>
                  <a:close/>
                </a:path>
              </a:pathLst>
            </a:custGeom>
            <a:solidFill>
              <a:srgbClr val="1A1A1A"/>
            </a:solidFill>
          </p:spPr>
          <p:txBody>
            <a:bodyPr/>
            <a:lstStyle/>
            <a:p>
              <a:endParaRPr lang="es-ES"/>
            </a:p>
          </p:txBody>
        </p:sp>
        <p:sp>
          <p:nvSpPr>
            <p:cNvPr id="6" name="TextBox 6"/>
            <p:cNvSpPr txBox="1"/>
            <p:nvPr/>
          </p:nvSpPr>
          <p:spPr>
            <a:xfrm>
              <a:off x="0" y="-57150"/>
              <a:ext cx="3571075" cy="1108114"/>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7" name="Group 7"/>
          <p:cNvGrpSpPr/>
          <p:nvPr/>
        </p:nvGrpSpPr>
        <p:grpSpPr>
          <a:xfrm>
            <a:off x="2400365" y="2154175"/>
            <a:ext cx="2349375" cy="234937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s-ES"/>
            </a:p>
          </p:txBody>
        </p:sp>
        <p:sp>
          <p:nvSpPr>
            <p:cNvPr id="9" name="TextBox 9"/>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0" name="Freeform 10"/>
          <p:cNvSpPr/>
          <p:nvPr/>
        </p:nvSpPr>
        <p:spPr>
          <a:xfrm rot="-10800000">
            <a:off x="-2140758" y="7181983"/>
            <a:ext cx="21899223" cy="9396757"/>
          </a:xfrm>
          <a:custGeom>
            <a:avLst/>
            <a:gdLst/>
            <a:ahLst/>
            <a:cxnLst/>
            <a:rect l="l" t="t" r="r" b="b"/>
            <a:pathLst>
              <a:path w="21899223" h="9396757">
                <a:moveTo>
                  <a:pt x="0" y="0"/>
                </a:moveTo>
                <a:lnTo>
                  <a:pt x="21899222" y="0"/>
                </a:lnTo>
                <a:lnTo>
                  <a:pt x="21899222" y="9396757"/>
                </a:lnTo>
                <a:lnTo>
                  <a:pt x="0" y="9396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11" name="Freeform 11"/>
          <p:cNvSpPr/>
          <p:nvPr/>
        </p:nvSpPr>
        <p:spPr>
          <a:xfrm>
            <a:off x="3021791" y="2795720"/>
            <a:ext cx="1106523" cy="1066286"/>
          </a:xfrm>
          <a:custGeom>
            <a:avLst/>
            <a:gdLst/>
            <a:ahLst/>
            <a:cxnLst/>
            <a:rect l="l" t="t" r="r" b="b"/>
            <a:pathLst>
              <a:path w="1106523" h="1066286">
                <a:moveTo>
                  <a:pt x="0" y="0"/>
                </a:moveTo>
                <a:lnTo>
                  <a:pt x="1106523" y="0"/>
                </a:lnTo>
                <a:lnTo>
                  <a:pt x="1106523" y="1066286"/>
                </a:lnTo>
                <a:lnTo>
                  <a:pt x="0" y="1066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grpSp>
        <p:nvGrpSpPr>
          <p:cNvPr id="12" name="Group 12"/>
          <p:cNvGrpSpPr/>
          <p:nvPr/>
        </p:nvGrpSpPr>
        <p:grpSpPr>
          <a:xfrm>
            <a:off x="13438747" y="5017823"/>
            <a:ext cx="4643712" cy="464371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4594" r="-37698"/>
              </a:stretch>
            </a:blipFill>
          </p:spPr>
          <p:txBody>
            <a:bodyPr/>
            <a:lstStyle/>
            <a:p>
              <a:endParaRPr lang="es-ES"/>
            </a:p>
          </p:txBody>
        </p:sp>
      </p:grpSp>
      <p:sp>
        <p:nvSpPr>
          <p:cNvPr id="14" name="TextBox 14"/>
          <p:cNvSpPr txBox="1"/>
          <p:nvPr/>
        </p:nvSpPr>
        <p:spPr>
          <a:xfrm>
            <a:off x="2335030" y="179244"/>
            <a:ext cx="13617940" cy="2590800"/>
          </a:xfrm>
          <a:prstGeom prst="rect">
            <a:avLst/>
          </a:prstGeom>
        </p:spPr>
        <p:txBody>
          <a:bodyPr lIns="0" tIns="0" rIns="0" bIns="0" rtlCol="0" anchor="t">
            <a:spAutoFit/>
          </a:bodyPr>
          <a:lstStyle/>
          <a:p>
            <a:pPr marL="0" lvl="0" indent="0" algn="ctr">
              <a:lnSpc>
                <a:spcPts val="10349"/>
              </a:lnSpc>
              <a:spcBef>
                <a:spcPct val="0"/>
              </a:spcBef>
            </a:pPr>
            <a:r>
              <a:rPr lang="en-US" sz="7500" b="1" spc="735">
                <a:solidFill>
                  <a:srgbClr val="231F20"/>
                </a:solidFill>
                <a:latin typeface="Oswald Bold"/>
                <a:ea typeface="Oswald Bold"/>
                <a:cs typeface="Oswald Bold"/>
                <a:sym typeface="Oswald Bold"/>
              </a:rPr>
              <a:t>EFECTOS DE LAS MEDIDAS TOMADAS</a:t>
            </a:r>
          </a:p>
        </p:txBody>
      </p:sp>
      <p:sp>
        <p:nvSpPr>
          <p:cNvPr id="15" name="TextBox 15"/>
          <p:cNvSpPr txBox="1"/>
          <p:nvPr/>
        </p:nvSpPr>
        <p:spPr>
          <a:xfrm>
            <a:off x="3822440" y="4204047"/>
            <a:ext cx="10643120" cy="1589452"/>
          </a:xfrm>
          <a:prstGeom prst="rect">
            <a:avLst/>
          </a:prstGeom>
        </p:spPr>
        <p:txBody>
          <a:bodyPr lIns="0" tIns="0" rIns="0" bIns="0" rtlCol="0" anchor="t">
            <a:spAutoFit/>
          </a:bodyPr>
          <a:lstStyle/>
          <a:p>
            <a:pPr algn="ctr">
              <a:lnSpc>
                <a:spcPts val="3168"/>
              </a:lnSpc>
            </a:pPr>
            <a:r>
              <a:rPr lang="en-US" sz="2295" spc="224">
                <a:solidFill>
                  <a:srgbClr val="FFFBFB"/>
                </a:solidFill>
                <a:latin typeface="DM Sans"/>
                <a:ea typeface="DM Sans"/>
                <a:cs typeface="DM Sans"/>
                <a:sym typeface="DM Sans"/>
              </a:rPr>
              <a:t>Al aplicar una actualización general del sistema, la mayoría de vulnerabilidades de carácter crítico y alto desaparecieron, poniendo de manifiestos que, en muchas ocasiones, la solución más simple también puede ser la más efectiva:</a:t>
            </a:r>
          </a:p>
        </p:txBody>
      </p:sp>
      <p:sp>
        <p:nvSpPr>
          <p:cNvPr id="16" name="TextBox 16"/>
          <p:cNvSpPr txBox="1"/>
          <p:nvPr/>
        </p:nvSpPr>
        <p:spPr>
          <a:xfrm>
            <a:off x="15478390" y="7066417"/>
            <a:ext cx="474581" cy="489373"/>
          </a:xfrm>
          <a:prstGeom prst="rect">
            <a:avLst/>
          </a:prstGeom>
        </p:spPr>
        <p:txBody>
          <a:bodyPr lIns="0" tIns="0" rIns="0" bIns="0" rtlCol="0" anchor="t">
            <a:spAutoFit/>
          </a:bodyPr>
          <a:lstStyle/>
          <a:p>
            <a:pPr marL="0" lvl="0" indent="0" algn="ctr">
              <a:lnSpc>
                <a:spcPts val="4004"/>
              </a:lnSpc>
              <a:spcBef>
                <a:spcPct val="0"/>
              </a:spcBef>
            </a:pPr>
            <a:r>
              <a:rPr lang="en-US" sz="2860">
                <a:solidFill>
                  <a:srgbClr val="FFFFFF"/>
                </a:solidFill>
                <a:latin typeface="Canva Sans"/>
                <a:ea typeface="Canva Sans"/>
                <a:cs typeface="Canva Sans"/>
                <a:sym typeface="Canva Sans"/>
              </a:rPr>
              <a:t>80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s-ES"/>
          </a:p>
        </p:txBody>
      </p:sp>
      <p:sp>
        <p:nvSpPr>
          <p:cNvPr id="3" name="Freeform 3"/>
          <p:cNvSpPr/>
          <p:nvPr/>
        </p:nvSpPr>
        <p:spPr>
          <a:xfrm rot="-1423271">
            <a:off x="-1383533" y="2033988"/>
            <a:ext cx="21899223" cy="9396757"/>
          </a:xfrm>
          <a:custGeom>
            <a:avLst/>
            <a:gdLst/>
            <a:ahLst/>
            <a:cxnLst/>
            <a:rect l="l" t="t" r="r" b="b"/>
            <a:pathLst>
              <a:path w="21899223" h="9396757">
                <a:moveTo>
                  <a:pt x="0" y="0"/>
                </a:moveTo>
                <a:lnTo>
                  <a:pt x="21899222" y="0"/>
                </a:lnTo>
                <a:lnTo>
                  <a:pt x="21899222" y="9396757"/>
                </a:lnTo>
                <a:lnTo>
                  <a:pt x="0" y="9396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Freeform 4"/>
          <p:cNvSpPr/>
          <p:nvPr/>
        </p:nvSpPr>
        <p:spPr>
          <a:xfrm>
            <a:off x="11885510" y="8375060"/>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txBody>
          <a:bodyPr/>
          <a:lstStyle/>
          <a:p>
            <a:endParaRPr lang="es-ES"/>
          </a:p>
        </p:txBody>
      </p:sp>
      <p:grpSp>
        <p:nvGrpSpPr>
          <p:cNvPr id="5" name="Group 5"/>
          <p:cNvGrpSpPr/>
          <p:nvPr/>
        </p:nvGrpSpPr>
        <p:grpSpPr>
          <a:xfrm>
            <a:off x="11900353" y="4678112"/>
            <a:ext cx="4113179" cy="3696948"/>
            <a:chOff x="0" y="0"/>
            <a:chExt cx="1279723" cy="1150222"/>
          </a:xfrm>
        </p:grpSpPr>
        <p:sp>
          <p:nvSpPr>
            <p:cNvPr id="6" name="Freeform 6"/>
            <p:cNvSpPr/>
            <p:nvPr/>
          </p:nvSpPr>
          <p:spPr>
            <a:xfrm>
              <a:off x="0" y="0"/>
              <a:ext cx="1279723" cy="1150222"/>
            </a:xfrm>
            <a:custGeom>
              <a:avLst/>
              <a:gdLst/>
              <a:ahLst/>
              <a:cxnLst/>
              <a:rect l="l" t="t" r="r" b="b"/>
              <a:pathLst>
                <a:path w="1279723" h="1150222">
                  <a:moveTo>
                    <a:pt x="0" y="0"/>
                  </a:moveTo>
                  <a:lnTo>
                    <a:pt x="1279723" y="0"/>
                  </a:lnTo>
                  <a:lnTo>
                    <a:pt x="1279723" y="1150222"/>
                  </a:lnTo>
                  <a:lnTo>
                    <a:pt x="0" y="1150222"/>
                  </a:lnTo>
                  <a:close/>
                </a:path>
              </a:pathLst>
            </a:custGeom>
            <a:solidFill>
              <a:srgbClr val="1A1A1A"/>
            </a:solidFill>
          </p:spPr>
          <p:txBody>
            <a:bodyPr/>
            <a:lstStyle/>
            <a:p>
              <a:endParaRPr lang="es-ES"/>
            </a:p>
          </p:txBody>
        </p:sp>
        <p:sp>
          <p:nvSpPr>
            <p:cNvPr id="7" name="TextBox 7"/>
            <p:cNvSpPr txBox="1"/>
            <p:nvPr/>
          </p:nvSpPr>
          <p:spPr>
            <a:xfrm>
              <a:off x="0" y="-57150"/>
              <a:ext cx="1279723" cy="120737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8" name="Freeform 8"/>
          <p:cNvSpPr/>
          <p:nvPr/>
        </p:nvSpPr>
        <p:spPr>
          <a:xfrm>
            <a:off x="7080191" y="8375060"/>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txBody>
          <a:bodyPr/>
          <a:lstStyle/>
          <a:p>
            <a:endParaRPr lang="es-ES"/>
          </a:p>
        </p:txBody>
      </p:sp>
      <p:grpSp>
        <p:nvGrpSpPr>
          <p:cNvPr id="9" name="Group 9"/>
          <p:cNvGrpSpPr/>
          <p:nvPr/>
        </p:nvGrpSpPr>
        <p:grpSpPr>
          <a:xfrm>
            <a:off x="7095033" y="4678112"/>
            <a:ext cx="4113179" cy="3696948"/>
            <a:chOff x="0" y="0"/>
            <a:chExt cx="1279723" cy="1150222"/>
          </a:xfrm>
        </p:grpSpPr>
        <p:sp>
          <p:nvSpPr>
            <p:cNvPr id="10" name="Freeform 10"/>
            <p:cNvSpPr/>
            <p:nvPr/>
          </p:nvSpPr>
          <p:spPr>
            <a:xfrm>
              <a:off x="0" y="0"/>
              <a:ext cx="1279723" cy="1150222"/>
            </a:xfrm>
            <a:custGeom>
              <a:avLst/>
              <a:gdLst/>
              <a:ahLst/>
              <a:cxnLst/>
              <a:rect l="l" t="t" r="r" b="b"/>
              <a:pathLst>
                <a:path w="1279723" h="1150222">
                  <a:moveTo>
                    <a:pt x="0" y="0"/>
                  </a:moveTo>
                  <a:lnTo>
                    <a:pt x="1279723" y="0"/>
                  </a:lnTo>
                  <a:lnTo>
                    <a:pt x="1279723" y="1150222"/>
                  </a:lnTo>
                  <a:lnTo>
                    <a:pt x="0" y="1150222"/>
                  </a:lnTo>
                  <a:close/>
                </a:path>
              </a:pathLst>
            </a:custGeom>
            <a:solidFill>
              <a:srgbClr val="1A1A1A"/>
            </a:solidFill>
          </p:spPr>
          <p:txBody>
            <a:bodyPr/>
            <a:lstStyle/>
            <a:p>
              <a:endParaRPr lang="es-ES"/>
            </a:p>
          </p:txBody>
        </p:sp>
        <p:sp>
          <p:nvSpPr>
            <p:cNvPr id="11" name="TextBox 11"/>
            <p:cNvSpPr txBox="1"/>
            <p:nvPr/>
          </p:nvSpPr>
          <p:spPr>
            <a:xfrm>
              <a:off x="0" y="-57150"/>
              <a:ext cx="1279723" cy="120737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2" name="Freeform 12"/>
          <p:cNvSpPr/>
          <p:nvPr/>
        </p:nvSpPr>
        <p:spPr>
          <a:xfrm>
            <a:off x="2274468" y="8375060"/>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txBody>
          <a:bodyPr/>
          <a:lstStyle/>
          <a:p>
            <a:endParaRPr lang="es-ES"/>
          </a:p>
        </p:txBody>
      </p:sp>
      <p:grpSp>
        <p:nvGrpSpPr>
          <p:cNvPr id="13" name="Group 13"/>
          <p:cNvGrpSpPr/>
          <p:nvPr/>
        </p:nvGrpSpPr>
        <p:grpSpPr>
          <a:xfrm>
            <a:off x="2289311" y="4678112"/>
            <a:ext cx="4113179" cy="3696948"/>
            <a:chOff x="0" y="0"/>
            <a:chExt cx="1279723" cy="1150222"/>
          </a:xfrm>
        </p:grpSpPr>
        <p:sp>
          <p:nvSpPr>
            <p:cNvPr id="14" name="Freeform 14"/>
            <p:cNvSpPr/>
            <p:nvPr/>
          </p:nvSpPr>
          <p:spPr>
            <a:xfrm>
              <a:off x="0" y="0"/>
              <a:ext cx="1279723" cy="1150222"/>
            </a:xfrm>
            <a:custGeom>
              <a:avLst/>
              <a:gdLst/>
              <a:ahLst/>
              <a:cxnLst/>
              <a:rect l="l" t="t" r="r" b="b"/>
              <a:pathLst>
                <a:path w="1279723" h="1150222">
                  <a:moveTo>
                    <a:pt x="0" y="0"/>
                  </a:moveTo>
                  <a:lnTo>
                    <a:pt x="1279723" y="0"/>
                  </a:lnTo>
                  <a:lnTo>
                    <a:pt x="1279723" y="1150222"/>
                  </a:lnTo>
                  <a:lnTo>
                    <a:pt x="0" y="1150222"/>
                  </a:lnTo>
                  <a:close/>
                </a:path>
              </a:pathLst>
            </a:custGeom>
            <a:solidFill>
              <a:srgbClr val="1A1A1A"/>
            </a:solidFill>
          </p:spPr>
          <p:txBody>
            <a:bodyPr/>
            <a:lstStyle/>
            <a:p>
              <a:endParaRPr lang="es-ES"/>
            </a:p>
          </p:txBody>
        </p:sp>
        <p:sp>
          <p:nvSpPr>
            <p:cNvPr id="15" name="TextBox 15"/>
            <p:cNvSpPr txBox="1"/>
            <p:nvPr/>
          </p:nvSpPr>
          <p:spPr>
            <a:xfrm>
              <a:off x="0" y="-57150"/>
              <a:ext cx="1279723" cy="1207372"/>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3321316" y="3653528"/>
            <a:ext cx="2049168" cy="20491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s-ES"/>
            </a:p>
          </p:txBody>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8119617" y="3653528"/>
            <a:ext cx="2049168" cy="20491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s-ES"/>
            </a:p>
          </p:txBody>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2933709" y="3653528"/>
            <a:ext cx="2049168" cy="20491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s-ES"/>
            </a:p>
          </p:txBody>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5" name="Freeform 25"/>
          <p:cNvSpPr/>
          <p:nvPr/>
        </p:nvSpPr>
        <p:spPr>
          <a:xfrm>
            <a:off x="3732628" y="4016965"/>
            <a:ext cx="1211702" cy="1322294"/>
          </a:xfrm>
          <a:custGeom>
            <a:avLst/>
            <a:gdLst/>
            <a:ahLst/>
            <a:cxnLst/>
            <a:rect l="l" t="t" r="r" b="b"/>
            <a:pathLst>
              <a:path w="1211702" h="1322294">
                <a:moveTo>
                  <a:pt x="0" y="0"/>
                </a:moveTo>
                <a:lnTo>
                  <a:pt x="1211702" y="0"/>
                </a:lnTo>
                <a:lnTo>
                  <a:pt x="1211702" y="1322294"/>
                </a:lnTo>
                <a:lnTo>
                  <a:pt x="0" y="1322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26" name="Freeform 26"/>
          <p:cNvSpPr/>
          <p:nvPr/>
        </p:nvSpPr>
        <p:spPr>
          <a:xfrm>
            <a:off x="8563658" y="4016965"/>
            <a:ext cx="1160684" cy="1393835"/>
          </a:xfrm>
          <a:custGeom>
            <a:avLst/>
            <a:gdLst/>
            <a:ahLst/>
            <a:cxnLst/>
            <a:rect l="l" t="t" r="r" b="b"/>
            <a:pathLst>
              <a:path w="1160684" h="1393835">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27" name="Freeform 27"/>
          <p:cNvSpPr/>
          <p:nvPr/>
        </p:nvSpPr>
        <p:spPr>
          <a:xfrm>
            <a:off x="13272985" y="3986188"/>
            <a:ext cx="1353071" cy="1353071"/>
          </a:xfrm>
          <a:custGeom>
            <a:avLst/>
            <a:gdLst/>
            <a:ahLst/>
            <a:cxnLst/>
            <a:rect l="l" t="t" r="r" b="b"/>
            <a:pathLst>
              <a:path w="1353071" h="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S"/>
          </a:p>
        </p:txBody>
      </p:sp>
      <p:sp>
        <p:nvSpPr>
          <p:cNvPr id="28" name="TextBox 28"/>
          <p:cNvSpPr txBox="1"/>
          <p:nvPr/>
        </p:nvSpPr>
        <p:spPr>
          <a:xfrm>
            <a:off x="2335030" y="150669"/>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b="1" spc="924">
                <a:solidFill>
                  <a:srgbClr val="231F20"/>
                </a:solidFill>
                <a:latin typeface="Oswald Bold"/>
                <a:ea typeface="Oswald Bold"/>
                <a:cs typeface="Oswald Bold"/>
                <a:sym typeface="Oswald Bold"/>
              </a:rPr>
              <a:t>PLAN DE MERJORA</a:t>
            </a:r>
          </a:p>
        </p:txBody>
      </p:sp>
      <p:sp>
        <p:nvSpPr>
          <p:cNvPr id="29" name="TextBox 29"/>
          <p:cNvSpPr txBox="1"/>
          <p:nvPr/>
        </p:nvSpPr>
        <p:spPr>
          <a:xfrm>
            <a:off x="2574589" y="5615179"/>
            <a:ext cx="3542623" cy="2102093"/>
          </a:xfrm>
          <a:prstGeom prst="rect">
            <a:avLst/>
          </a:prstGeom>
        </p:spPr>
        <p:txBody>
          <a:bodyPr lIns="0" tIns="0" rIns="0" bIns="0" rtlCol="0" anchor="t">
            <a:spAutoFit/>
          </a:bodyPr>
          <a:lstStyle/>
          <a:p>
            <a:pPr algn="ctr">
              <a:lnSpc>
                <a:spcPts val="2791"/>
              </a:lnSpc>
            </a:pPr>
            <a:r>
              <a:rPr lang="en-US" sz="2022" spc="198">
                <a:solidFill>
                  <a:srgbClr val="FFFBFB"/>
                </a:solidFill>
                <a:latin typeface="DM Sans"/>
                <a:ea typeface="DM Sans"/>
                <a:cs typeface="DM Sans"/>
                <a:sym typeface="DM Sans"/>
              </a:rPr>
              <a:t>Instaurar una política de contraseñas seguras, largas y, en definitiva, resistentes a ataques de fuerza bruta y ataques con diccionarios</a:t>
            </a:r>
          </a:p>
        </p:txBody>
      </p:sp>
      <p:sp>
        <p:nvSpPr>
          <p:cNvPr id="30" name="TextBox 30"/>
          <p:cNvSpPr txBox="1"/>
          <p:nvPr/>
        </p:nvSpPr>
        <p:spPr>
          <a:xfrm>
            <a:off x="7372688" y="5615179"/>
            <a:ext cx="3542623" cy="2455386"/>
          </a:xfrm>
          <a:prstGeom prst="rect">
            <a:avLst/>
          </a:prstGeom>
        </p:spPr>
        <p:txBody>
          <a:bodyPr lIns="0" tIns="0" rIns="0" bIns="0" rtlCol="0" anchor="t">
            <a:spAutoFit/>
          </a:bodyPr>
          <a:lstStyle/>
          <a:p>
            <a:pPr algn="ctr">
              <a:lnSpc>
                <a:spcPts val="2791"/>
              </a:lnSpc>
            </a:pPr>
            <a:r>
              <a:rPr lang="en-US" sz="2022" spc="198">
                <a:solidFill>
                  <a:srgbClr val="FFFBFB"/>
                </a:solidFill>
                <a:latin typeface="DM Sans"/>
                <a:ea typeface="DM Sans"/>
                <a:cs typeface="DM Sans"/>
                <a:sym typeface="DM Sans"/>
              </a:rPr>
              <a:t>Verificar las instalaciones y mantener los servicios actualizados para dificultar la explotación de vulnerabilidades en el futuro</a:t>
            </a:r>
          </a:p>
        </p:txBody>
      </p:sp>
      <p:sp>
        <p:nvSpPr>
          <p:cNvPr id="31" name="TextBox 31"/>
          <p:cNvSpPr txBox="1"/>
          <p:nvPr/>
        </p:nvSpPr>
        <p:spPr>
          <a:xfrm>
            <a:off x="12178209" y="5615179"/>
            <a:ext cx="3542623" cy="2455386"/>
          </a:xfrm>
          <a:prstGeom prst="rect">
            <a:avLst/>
          </a:prstGeom>
        </p:spPr>
        <p:txBody>
          <a:bodyPr lIns="0" tIns="0" rIns="0" bIns="0" rtlCol="0" anchor="t">
            <a:spAutoFit/>
          </a:bodyPr>
          <a:lstStyle/>
          <a:p>
            <a:pPr algn="ctr">
              <a:lnSpc>
                <a:spcPts val="2791"/>
              </a:lnSpc>
            </a:pPr>
            <a:r>
              <a:rPr lang="en-US" sz="2022" spc="198">
                <a:solidFill>
                  <a:srgbClr val="FFFBFB"/>
                </a:solidFill>
                <a:latin typeface="DM Sans"/>
                <a:ea typeface="DM Sans"/>
                <a:cs typeface="DM Sans"/>
                <a:sym typeface="DM Sans"/>
              </a:rPr>
              <a:t>Seguir una política de auditorías de seguridad internas y externas para verificar la robustez de la plataforma y del conocimiento del personal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s-ES"/>
          </a:p>
        </p:txBody>
      </p:sp>
      <p:sp>
        <p:nvSpPr>
          <p:cNvPr id="3" name="Freeform 3"/>
          <p:cNvSpPr/>
          <p:nvPr/>
        </p:nvSpPr>
        <p:spPr>
          <a:xfrm>
            <a:off x="296127" y="-6426072"/>
            <a:ext cx="21899223" cy="9396757"/>
          </a:xfrm>
          <a:custGeom>
            <a:avLst/>
            <a:gdLst/>
            <a:ahLst/>
            <a:cxnLst/>
            <a:rect l="l" t="t" r="r" b="b"/>
            <a:pathLst>
              <a:path w="21899223" h="9396757">
                <a:moveTo>
                  <a:pt x="0" y="0"/>
                </a:moveTo>
                <a:lnTo>
                  <a:pt x="21899223" y="0"/>
                </a:lnTo>
                <a:lnTo>
                  <a:pt x="21899223" y="9396757"/>
                </a:lnTo>
                <a:lnTo>
                  <a:pt x="0" y="9396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4" name="Group 4"/>
          <p:cNvGrpSpPr/>
          <p:nvPr/>
        </p:nvGrpSpPr>
        <p:grpSpPr>
          <a:xfrm>
            <a:off x="3575053" y="3328863"/>
            <a:ext cx="12312583" cy="4803961"/>
            <a:chOff x="0" y="0"/>
            <a:chExt cx="3830783" cy="1494645"/>
          </a:xfrm>
        </p:grpSpPr>
        <p:sp>
          <p:nvSpPr>
            <p:cNvPr id="5" name="Freeform 5"/>
            <p:cNvSpPr/>
            <p:nvPr/>
          </p:nvSpPr>
          <p:spPr>
            <a:xfrm>
              <a:off x="0" y="0"/>
              <a:ext cx="3830783" cy="1494645"/>
            </a:xfrm>
            <a:custGeom>
              <a:avLst/>
              <a:gdLst/>
              <a:ahLst/>
              <a:cxnLst/>
              <a:rect l="l" t="t" r="r" b="b"/>
              <a:pathLst>
                <a:path w="3830783" h="1494645">
                  <a:moveTo>
                    <a:pt x="0" y="0"/>
                  </a:moveTo>
                  <a:lnTo>
                    <a:pt x="3830783" y="0"/>
                  </a:lnTo>
                  <a:lnTo>
                    <a:pt x="3830783" y="1494645"/>
                  </a:lnTo>
                  <a:lnTo>
                    <a:pt x="0" y="1494645"/>
                  </a:lnTo>
                  <a:close/>
                </a:path>
              </a:pathLst>
            </a:custGeom>
            <a:solidFill>
              <a:srgbClr val="1A1A1A"/>
            </a:solidFill>
          </p:spPr>
          <p:txBody>
            <a:bodyPr/>
            <a:lstStyle/>
            <a:p>
              <a:endParaRPr lang="es-ES"/>
            </a:p>
          </p:txBody>
        </p:sp>
        <p:sp>
          <p:nvSpPr>
            <p:cNvPr id="6" name="TextBox 6"/>
            <p:cNvSpPr txBox="1"/>
            <p:nvPr/>
          </p:nvSpPr>
          <p:spPr>
            <a:xfrm>
              <a:off x="0" y="-57150"/>
              <a:ext cx="3830783" cy="155179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7" name="Group 7"/>
          <p:cNvGrpSpPr/>
          <p:nvPr/>
        </p:nvGrpSpPr>
        <p:grpSpPr>
          <a:xfrm>
            <a:off x="2400365" y="2154175"/>
            <a:ext cx="2349375" cy="234937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s-ES"/>
            </a:p>
          </p:txBody>
        </p:sp>
        <p:sp>
          <p:nvSpPr>
            <p:cNvPr id="9" name="TextBox 9"/>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0" name="TextBox 10"/>
          <p:cNvSpPr txBox="1"/>
          <p:nvPr/>
        </p:nvSpPr>
        <p:spPr>
          <a:xfrm>
            <a:off x="2335030" y="150669"/>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b="1" spc="924">
                <a:solidFill>
                  <a:srgbClr val="231F20"/>
                </a:solidFill>
                <a:latin typeface="Oswald Bold"/>
                <a:ea typeface="Oswald Bold"/>
                <a:cs typeface="Oswald Bold"/>
                <a:sym typeface="Oswald Bold"/>
              </a:rPr>
              <a:t>CONCLUSIÓN</a:t>
            </a:r>
          </a:p>
        </p:txBody>
      </p:sp>
      <p:sp>
        <p:nvSpPr>
          <p:cNvPr id="11" name="TextBox 11"/>
          <p:cNvSpPr txBox="1"/>
          <p:nvPr/>
        </p:nvSpPr>
        <p:spPr>
          <a:xfrm>
            <a:off x="4409784" y="4516110"/>
            <a:ext cx="10643120" cy="2391367"/>
          </a:xfrm>
          <a:prstGeom prst="rect">
            <a:avLst/>
          </a:prstGeom>
        </p:spPr>
        <p:txBody>
          <a:bodyPr lIns="0" tIns="0" rIns="0" bIns="0" rtlCol="0" anchor="t">
            <a:spAutoFit/>
          </a:bodyPr>
          <a:lstStyle/>
          <a:p>
            <a:pPr algn="ctr">
              <a:lnSpc>
                <a:spcPts val="3168"/>
              </a:lnSpc>
            </a:pPr>
            <a:r>
              <a:rPr lang="en-US" sz="2295" spc="224">
                <a:solidFill>
                  <a:srgbClr val="FFFBFB"/>
                </a:solidFill>
                <a:latin typeface="DM Sans"/>
                <a:ea typeface="DM Sans"/>
                <a:cs typeface="DM Sans"/>
                <a:sym typeface="DM Sans"/>
              </a:rPr>
              <a:t>Durante el desarrollo de este proyecto se ha puesto de manifiesto que en muchas ocasiones son las técnicas más simples las que dan los mejores resultados, asimismo también se deja entrever que el mayor riesgo para cualquier sistema de seguridad es y será siempre el factor humano, por muy preparado que se esté.</a:t>
            </a:r>
          </a:p>
        </p:txBody>
      </p:sp>
      <p:sp>
        <p:nvSpPr>
          <p:cNvPr id="12" name="Freeform 12"/>
          <p:cNvSpPr/>
          <p:nvPr/>
        </p:nvSpPr>
        <p:spPr>
          <a:xfrm>
            <a:off x="3074531" y="2626549"/>
            <a:ext cx="1001043" cy="1274476"/>
          </a:xfrm>
          <a:custGeom>
            <a:avLst/>
            <a:gdLst/>
            <a:ahLst/>
            <a:cxnLst/>
            <a:rect l="l" t="t" r="r" b="b"/>
            <a:pathLst>
              <a:path w="1001043" h="1274476">
                <a:moveTo>
                  <a:pt x="0" y="0"/>
                </a:moveTo>
                <a:lnTo>
                  <a:pt x="1001043" y="0"/>
                </a:lnTo>
                <a:lnTo>
                  <a:pt x="1001043" y="1274476"/>
                </a:lnTo>
                <a:lnTo>
                  <a:pt x="0" y="1274476"/>
                </a:lnTo>
                <a:lnTo>
                  <a:pt x="0" y="0"/>
                </a:lnTo>
                <a:close/>
              </a:path>
            </a:pathLst>
          </a:custGeom>
          <a:blipFill>
            <a:blip r:embed="rId5"/>
            <a:stretch>
              <a:fillRect/>
            </a:stretch>
          </a:blipFill>
        </p:spPr>
        <p:txBody>
          <a:bodyPr/>
          <a:lstStyle/>
          <a:p>
            <a:endParaRPr lang="es-ES"/>
          </a:p>
        </p:txBody>
      </p:sp>
      <p:sp>
        <p:nvSpPr>
          <p:cNvPr id="13" name="Freeform 13"/>
          <p:cNvSpPr/>
          <p:nvPr/>
        </p:nvSpPr>
        <p:spPr>
          <a:xfrm rot="-10800000">
            <a:off x="-2140758" y="7181983"/>
            <a:ext cx="21899223" cy="9396757"/>
          </a:xfrm>
          <a:custGeom>
            <a:avLst/>
            <a:gdLst/>
            <a:ahLst/>
            <a:cxnLst/>
            <a:rect l="l" t="t" r="r" b="b"/>
            <a:pathLst>
              <a:path w="21899223" h="9396757">
                <a:moveTo>
                  <a:pt x="0" y="0"/>
                </a:moveTo>
                <a:lnTo>
                  <a:pt x="21899222" y="0"/>
                </a:lnTo>
                <a:lnTo>
                  <a:pt x="21899222" y="9396757"/>
                </a:lnTo>
                <a:lnTo>
                  <a:pt x="0" y="9396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s-ES"/>
          </a:p>
        </p:txBody>
      </p:sp>
      <p:sp>
        <p:nvSpPr>
          <p:cNvPr id="3" name="Freeform 3"/>
          <p:cNvSpPr/>
          <p:nvPr/>
        </p:nvSpPr>
        <p:spPr>
          <a:xfrm rot="-10580377">
            <a:off x="8652109" y="-9589338"/>
            <a:ext cx="24036383" cy="24664199"/>
          </a:xfrm>
          <a:custGeom>
            <a:avLst/>
            <a:gdLst/>
            <a:ahLst/>
            <a:cxnLst/>
            <a:rect l="l" t="t" r="r" b="b"/>
            <a:pathLst>
              <a:path w="24036383" h="24664199">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1242763" y="2985135"/>
            <a:ext cx="6646554" cy="4116705"/>
          </a:xfrm>
          <a:prstGeom prst="rect">
            <a:avLst/>
          </a:prstGeom>
        </p:spPr>
        <p:txBody>
          <a:bodyPr lIns="0" tIns="0" rIns="0" bIns="0" rtlCol="0" anchor="t">
            <a:spAutoFit/>
          </a:bodyPr>
          <a:lstStyle/>
          <a:p>
            <a:pPr marL="0" lvl="0" indent="0" algn="l">
              <a:lnSpc>
                <a:spcPts val="16560"/>
              </a:lnSpc>
              <a:spcBef>
                <a:spcPct val="0"/>
              </a:spcBef>
            </a:pPr>
            <a:r>
              <a:rPr lang="en-US" sz="12000" b="1" u="none" spc="1176">
                <a:solidFill>
                  <a:srgbClr val="231F20"/>
                </a:solidFill>
                <a:latin typeface="Oswald Bold"/>
                <a:ea typeface="Oswald Bold"/>
                <a:cs typeface="Oswald Bold"/>
                <a:sym typeface="Oswald Bold"/>
              </a:rPr>
              <a:t>GRACIAS A TODOS </a:t>
            </a:r>
          </a:p>
        </p:txBody>
      </p:sp>
      <p:sp>
        <p:nvSpPr>
          <p:cNvPr id="5" name="Freeform 5"/>
          <p:cNvSpPr/>
          <p:nvPr/>
        </p:nvSpPr>
        <p:spPr>
          <a:xfrm>
            <a:off x="15744890" y="1028700"/>
            <a:ext cx="1163180" cy="1163180"/>
          </a:xfrm>
          <a:custGeom>
            <a:avLst/>
            <a:gdLst/>
            <a:ahLst/>
            <a:cxnLst/>
            <a:rect l="l" t="t" r="r" b="b"/>
            <a:pathLst>
              <a:path w="1163180" h="1163180">
                <a:moveTo>
                  <a:pt x="0" y="0"/>
                </a:moveTo>
                <a:lnTo>
                  <a:pt x="1163180" y="0"/>
                </a:lnTo>
                <a:lnTo>
                  <a:pt x="1163180" y="1163180"/>
                </a:lnTo>
                <a:lnTo>
                  <a:pt x="0" y="1163180"/>
                </a:lnTo>
                <a:lnTo>
                  <a:pt x="0" y="0"/>
                </a:lnTo>
                <a:close/>
              </a:path>
            </a:pathLst>
          </a:custGeom>
          <a:blipFill>
            <a:blip r:embed="rId5"/>
            <a:stretch>
              <a:fillRect/>
            </a:stretch>
          </a:blipFill>
        </p:spPr>
        <p:txBody>
          <a:bodyPr/>
          <a:lstStyle/>
          <a:p>
            <a:endParaRPr lang="es-ES"/>
          </a:p>
        </p:txBody>
      </p:sp>
      <p:sp>
        <p:nvSpPr>
          <p:cNvPr id="6" name="TextBox 6"/>
          <p:cNvSpPr txBox="1"/>
          <p:nvPr/>
        </p:nvSpPr>
        <p:spPr>
          <a:xfrm>
            <a:off x="15393660" y="2163305"/>
            <a:ext cx="1865640" cy="579456"/>
          </a:xfrm>
          <a:prstGeom prst="rect">
            <a:avLst/>
          </a:prstGeom>
        </p:spPr>
        <p:txBody>
          <a:bodyPr lIns="0" tIns="0" rIns="0" bIns="0" rtlCol="0" anchor="t">
            <a:spAutoFit/>
          </a:bodyPr>
          <a:lstStyle/>
          <a:p>
            <a:pPr marL="0" lvl="0" indent="0" algn="ctr">
              <a:lnSpc>
                <a:spcPts val="2394"/>
              </a:lnSpc>
              <a:spcBef>
                <a:spcPct val="0"/>
              </a:spcBef>
            </a:pPr>
            <a:r>
              <a:rPr lang="en-US" sz="1735" b="1" spc="170">
                <a:solidFill>
                  <a:srgbClr val="231F20"/>
                </a:solidFill>
                <a:latin typeface="Montserrat Bold"/>
                <a:ea typeface="Montserrat Bold"/>
                <a:cs typeface="Montserrat Bold"/>
                <a:sym typeface="Montserrat Bold"/>
              </a:rPr>
              <a:t>4GEEKS ACADEMY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grpSp>
        <p:nvGrpSpPr>
          <p:cNvPr id="3" name="Group 3"/>
          <p:cNvGrpSpPr/>
          <p:nvPr/>
        </p:nvGrpSpPr>
        <p:grpSpPr>
          <a:xfrm>
            <a:off x="5019320" y="2901697"/>
            <a:ext cx="1400485" cy="5357189"/>
            <a:chOff x="0" y="0"/>
            <a:chExt cx="368852" cy="1410947"/>
          </a:xfrm>
        </p:grpSpPr>
        <p:sp>
          <p:nvSpPr>
            <p:cNvPr id="4" name="Freeform 4"/>
            <p:cNvSpPr/>
            <p:nvPr/>
          </p:nvSpPr>
          <p:spPr>
            <a:xfrm>
              <a:off x="0" y="0"/>
              <a:ext cx="368852" cy="1410947"/>
            </a:xfrm>
            <a:custGeom>
              <a:avLst/>
              <a:gdLst/>
              <a:ahLst/>
              <a:cxnLst/>
              <a:rect l="l" t="t" r="r" b="b"/>
              <a:pathLst>
                <a:path w="368852" h="1410947">
                  <a:moveTo>
                    <a:pt x="0" y="0"/>
                  </a:moveTo>
                  <a:lnTo>
                    <a:pt x="368852" y="0"/>
                  </a:lnTo>
                  <a:lnTo>
                    <a:pt x="368852" y="1410947"/>
                  </a:lnTo>
                  <a:lnTo>
                    <a:pt x="0" y="1410947"/>
                  </a:lnTo>
                  <a:close/>
                </a:path>
              </a:pathLst>
            </a:custGeom>
            <a:solidFill>
              <a:srgbClr val="CCCCCC"/>
            </a:solidFill>
          </p:spPr>
          <p:txBody>
            <a:bodyPr/>
            <a:lstStyle/>
            <a:p>
              <a:endParaRPr lang="es-ES"/>
            </a:p>
          </p:txBody>
        </p:sp>
        <p:sp>
          <p:nvSpPr>
            <p:cNvPr id="5" name="TextBox 5"/>
            <p:cNvSpPr txBox="1"/>
            <p:nvPr/>
          </p:nvSpPr>
          <p:spPr>
            <a:xfrm>
              <a:off x="0" y="-19050"/>
              <a:ext cx="368852" cy="142999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b="1" spc="978">
                <a:solidFill>
                  <a:srgbClr val="231F20"/>
                </a:solidFill>
                <a:latin typeface="Oswald Bold"/>
                <a:ea typeface="Oswald Bold"/>
                <a:cs typeface="Oswald Bold"/>
                <a:sym typeface="Oswald Bold"/>
              </a:rPr>
              <a:t>CONTENIDO</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06</a:t>
            </a:r>
          </a:p>
        </p:txBody>
      </p:sp>
      <p:sp>
        <p:nvSpPr>
          <p:cNvPr id="14" name="TextBox 14"/>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QUE HA OCURRIDO</a:t>
            </a:r>
          </a:p>
        </p:txBody>
      </p:sp>
      <p:sp>
        <p:nvSpPr>
          <p:cNvPr id="15" name="TextBox 15"/>
          <p:cNvSpPr txBox="1"/>
          <p:nvPr/>
        </p:nvSpPr>
        <p:spPr>
          <a:xfrm>
            <a:off x="6607430" y="4127355"/>
            <a:ext cx="658151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ANÁLISIS FORENSE </a:t>
            </a:r>
          </a:p>
        </p:txBody>
      </p:sp>
      <p:sp>
        <p:nvSpPr>
          <p:cNvPr id="16" name="TextBox 16"/>
          <p:cNvSpPr txBox="1"/>
          <p:nvPr/>
        </p:nvSpPr>
        <p:spPr>
          <a:xfrm>
            <a:off x="6607430" y="5805631"/>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DEBILIDADES EXPLOTADAS</a:t>
            </a:r>
          </a:p>
        </p:txBody>
      </p:sp>
      <p:sp>
        <p:nvSpPr>
          <p:cNvPr id="17" name="TextBox 17"/>
          <p:cNvSpPr txBox="1"/>
          <p:nvPr/>
        </p:nvSpPr>
        <p:spPr>
          <a:xfrm>
            <a:off x="6607429" y="5011413"/>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ea typeface="DM Sans"/>
                <a:cs typeface="DM Sans"/>
                <a:sym typeface="DM Sans"/>
              </a:rPr>
              <a:t>ANÁLISIS DE VULNERABILIDADES</a:t>
            </a:r>
          </a:p>
        </p:txBody>
      </p:sp>
      <p:sp>
        <p:nvSpPr>
          <p:cNvPr id="18" name="TextBox 18"/>
          <p:cNvSpPr txBox="1"/>
          <p:nvPr/>
        </p:nvSpPr>
        <p:spPr>
          <a:xfrm>
            <a:off x="6607430" y="670998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SOLUCIONES PROPUESTAS</a:t>
            </a:r>
          </a:p>
        </p:txBody>
      </p:sp>
      <p:sp>
        <p:nvSpPr>
          <p:cNvPr id="19" name="TextBox 19"/>
          <p:cNvSpPr txBox="1"/>
          <p:nvPr/>
        </p:nvSpPr>
        <p:spPr>
          <a:xfrm>
            <a:off x="6750493" y="7428972"/>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PLAN DE MEJORA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s-ES"/>
          </a:p>
        </p:txBody>
      </p:sp>
      <p:grpSp>
        <p:nvGrpSpPr>
          <p:cNvPr id="3" name="Group 3"/>
          <p:cNvGrpSpPr/>
          <p:nvPr/>
        </p:nvGrpSpPr>
        <p:grpSpPr>
          <a:xfrm>
            <a:off x="13991451" y="358377"/>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s-E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s-ES"/>
          </a:p>
        </p:txBody>
      </p:sp>
      <p:sp>
        <p:nvSpPr>
          <p:cNvPr id="7" name="Freeform 7"/>
          <p:cNvSpPr/>
          <p:nvPr/>
        </p:nvSpPr>
        <p:spPr>
          <a:xfrm>
            <a:off x="11041080" y="1469365"/>
            <a:ext cx="6462251" cy="7348269"/>
          </a:xfrm>
          <a:custGeom>
            <a:avLst/>
            <a:gdLst/>
            <a:ahLst/>
            <a:cxnLst/>
            <a:rect l="l" t="t" r="r" b="b"/>
            <a:pathLst>
              <a:path w="6462251" h="7348269">
                <a:moveTo>
                  <a:pt x="0" y="0"/>
                </a:moveTo>
                <a:lnTo>
                  <a:pt x="6462251" y="0"/>
                </a:lnTo>
                <a:lnTo>
                  <a:pt x="6462251" y="7348270"/>
                </a:lnTo>
                <a:lnTo>
                  <a:pt x="0" y="7348270"/>
                </a:lnTo>
                <a:lnTo>
                  <a:pt x="0" y="0"/>
                </a:lnTo>
                <a:close/>
              </a:path>
            </a:pathLst>
          </a:custGeom>
          <a:blipFill>
            <a:blip r:embed="rId4"/>
            <a:stretch>
              <a:fillRect l="-55662" r="-15009"/>
            </a:stretch>
          </a:blipFill>
        </p:spPr>
        <p:txBody>
          <a:bodyPr/>
          <a:lstStyle/>
          <a:p>
            <a:endParaRPr lang="es-ES"/>
          </a:p>
        </p:txBody>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s-ES"/>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s-ES"/>
          </a:p>
        </p:txBody>
      </p:sp>
      <p:grpSp>
        <p:nvGrpSpPr>
          <p:cNvPr id="12" name="Group 12"/>
          <p:cNvGrpSpPr/>
          <p:nvPr/>
        </p:nvGrpSpPr>
        <p:grpSpPr>
          <a:xfrm>
            <a:off x="2142191" y="5777447"/>
            <a:ext cx="9610044" cy="1948998"/>
            <a:chOff x="0" y="0"/>
            <a:chExt cx="3682024" cy="746746"/>
          </a:xfrm>
        </p:grpSpPr>
        <p:sp>
          <p:nvSpPr>
            <p:cNvPr id="13" name="Freeform 13"/>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s-ES"/>
            </a:p>
          </p:txBody>
        </p:sp>
        <p:sp>
          <p:nvSpPr>
            <p:cNvPr id="14" name="TextBox 14"/>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3908899" y="6005886"/>
            <a:ext cx="7132181" cy="1539659"/>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a:ea typeface="DM Sans"/>
                <a:cs typeface="DM Sans"/>
                <a:sym typeface="DM Sans"/>
              </a:rPr>
              <a:t>Tras lanzar múltiples análisis, se han encontrado irregularidades tanto técnicas como de seguridad que han ayudado a que el sistema quedara comprometido </a:t>
            </a:r>
          </a:p>
        </p:txBody>
      </p:sp>
      <p:sp>
        <p:nvSpPr>
          <p:cNvPr id="16" name="Freeform 16"/>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17" name="Freeform 17"/>
          <p:cNvSpPr/>
          <p:nvPr/>
        </p:nvSpPr>
        <p:spPr>
          <a:xfrm>
            <a:off x="2598984" y="3690767"/>
            <a:ext cx="932270" cy="1360076"/>
          </a:xfrm>
          <a:custGeom>
            <a:avLst/>
            <a:gdLst/>
            <a:ahLst/>
            <a:cxnLst/>
            <a:rect l="l" t="t" r="r" b="b"/>
            <a:pathLst>
              <a:path w="932270" h="1360076">
                <a:moveTo>
                  <a:pt x="0" y="0"/>
                </a:moveTo>
                <a:lnTo>
                  <a:pt x="932270" y="0"/>
                </a:lnTo>
                <a:lnTo>
                  <a:pt x="932270" y="1360075"/>
                </a:lnTo>
                <a:lnTo>
                  <a:pt x="0" y="13600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18" name="Freeform 18"/>
          <p:cNvSpPr/>
          <p:nvPr/>
        </p:nvSpPr>
        <p:spPr>
          <a:xfrm>
            <a:off x="2383188" y="6177913"/>
            <a:ext cx="1148066" cy="1148066"/>
          </a:xfrm>
          <a:custGeom>
            <a:avLst/>
            <a:gdLst/>
            <a:ahLst/>
            <a:cxnLst/>
            <a:rect l="l" t="t" r="r" b="b"/>
            <a:pathLst>
              <a:path w="1148066" h="1148066">
                <a:moveTo>
                  <a:pt x="0" y="0"/>
                </a:moveTo>
                <a:lnTo>
                  <a:pt x="1148066" y="0"/>
                </a:lnTo>
                <a:lnTo>
                  <a:pt x="1148066" y="1148066"/>
                </a:lnTo>
                <a:lnTo>
                  <a:pt x="0" y="11480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19" name="TextBox 19"/>
          <p:cNvSpPr txBox="1"/>
          <p:nvPr/>
        </p:nvSpPr>
        <p:spPr>
          <a:xfrm>
            <a:off x="2142191" y="767786"/>
            <a:ext cx="7416941" cy="2438019"/>
          </a:xfrm>
          <a:prstGeom prst="rect">
            <a:avLst/>
          </a:prstGeom>
        </p:spPr>
        <p:txBody>
          <a:bodyPr lIns="0" tIns="0" rIns="0" bIns="0" rtlCol="0" anchor="t">
            <a:spAutoFit/>
          </a:bodyPr>
          <a:lstStyle/>
          <a:p>
            <a:pPr algn="l">
              <a:lnSpc>
                <a:spcPts val="9798"/>
              </a:lnSpc>
            </a:pPr>
            <a:r>
              <a:rPr lang="en-US" sz="7100" b="1" spc="695">
                <a:solidFill>
                  <a:srgbClr val="231F20"/>
                </a:solidFill>
                <a:latin typeface="Oswald Bold"/>
                <a:ea typeface="Oswald Bold"/>
                <a:cs typeface="Oswald Bold"/>
                <a:sym typeface="Oswald Bold"/>
              </a:rPr>
              <a:t>QUE HA OCURRIDO</a:t>
            </a:r>
          </a:p>
        </p:txBody>
      </p:sp>
      <p:sp>
        <p:nvSpPr>
          <p:cNvPr id="20" name="TextBox 20"/>
          <p:cNvSpPr txBox="1"/>
          <p:nvPr/>
        </p:nvSpPr>
        <p:spPr>
          <a:xfrm>
            <a:off x="3908899" y="3769983"/>
            <a:ext cx="7132181" cy="1154018"/>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a:ea typeface="DM Sans"/>
                <a:cs typeface="DM Sans"/>
                <a:sym typeface="DM Sans"/>
              </a:rPr>
              <a:t>El equipo presentado para análisis parecía haber registrado actividad sospechosa ajena a la corporación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s-ES"/>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5" name="Freeform 5"/>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6" name="Freeform 6"/>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grpSp>
        <p:nvGrpSpPr>
          <p:cNvPr id="7" name="Group 7"/>
          <p:cNvGrpSpPr/>
          <p:nvPr/>
        </p:nvGrpSpPr>
        <p:grpSpPr>
          <a:xfrm>
            <a:off x="1527613" y="2616772"/>
            <a:ext cx="3474003" cy="1151098"/>
            <a:chOff x="0" y="0"/>
            <a:chExt cx="914964" cy="303170"/>
          </a:xfrm>
        </p:grpSpPr>
        <p:sp>
          <p:nvSpPr>
            <p:cNvPr id="8" name="Freeform 8"/>
            <p:cNvSpPr/>
            <p:nvPr/>
          </p:nvSpPr>
          <p:spPr>
            <a:xfrm>
              <a:off x="0" y="0"/>
              <a:ext cx="914964" cy="303170"/>
            </a:xfrm>
            <a:custGeom>
              <a:avLst/>
              <a:gdLst/>
              <a:ahLst/>
              <a:cxnLst/>
              <a:rect l="l" t="t" r="r" b="b"/>
              <a:pathLst>
                <a:path w="914964" h="303170">
                  <a:moveTo>
                    <a:pt x="0" y="0"/>
                  </a:moveTo>
                  <a:lnTo>
                    <a:pt x="914964" y="0"/>
                  </a:lnTo>
                  <a:lnTo>
                    <a:pt x="914964" y="303170"/>
                  </a:lnTo>
                  <a:lnTo>
                    <a:pt x="0" y="303170"/>
                  </a:lnTo>
                  <a:close/>
                </a:path>
              </a:pathLst>
            </a:custGeom>
            <a:solidFill>
              <a:srgbClr val="1A1A1A"/>
            </a:solidFill>
          </p:spPr>
          <p:txBody>
            <a:bodyPr/>
            <a:lstStyle/>
            <a:p>
              <a:endParaRPr lang="es-ES"/>
            </a:p>
          </p:txBody>
        </p:sp>
        <p:sp>
          <p:nvSpPr>
            <p:cNvPr id="9" name="TextBox 9"/>
            <p:cNvSpPr txBox="1"/>
            <p:nvPr/>
          </p:nvSpPr>
          <p:spPr>
            <a:xfrm>
              <a:off x="0" y="-57150"/>
              <a:ext cx="914964" cy="360320"/>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Configuración inconsistente</a:t>
              </a:r>
            </a:p>
          </p:txBody>
        </p:sp>
      </p:grpSp>
      <p:sp>
        <p:nvSpPr>
          <p:cNvPr id="10" name="TextBox 10"/>
          <p:cNvSpPr txBox="1"/>
          <p:nvPr/>
        </p:nvSpPr>
        <p:spPr>
          <a:xfrm>
            <a:off x="1584162" y="3720244"/>
            <a:ext cx="3360904" cy="3426095"/>
          </a:xfrm>
          <a:prstGeom prst="rect">
            <a:avLst/>
          </a:prstGeom>
        </p:spPr>
        <p:txBody>
          <a:bodyPr lIns="0" tIns="0" rIns="0" bIns="0" rtlCol="0" anchor="t">
            <a:spAutoFit/>
          </a:bodyPr>
          <a:lstStyle/>
          <a:p>
            <a:pPr marL="0" lvl="0" indent="0" algn="ctr">
              <a:lnSpc>
                <a:spcPts val="3050"/>
              </a:lnSpc>
              <a:spcBef>
                <a:spcPct val="0"/>
              </a:spcBef>
            </a:pPr>
            <a:r>
              <a:rPr lang="en-US" sz="2210" spc="216">
                <a:solidFill>
                  <a:srgbClr val="231F20"/>
                </a:solidFill>
                <a:latin typeface="DM Sans"/>
                <a:ea typeface="DM Sans"/>
                <a:cs typeface="DM Sans"/>
                <a:sym typeface="DM Sans"/>
              </a:rPr>
              <a:t>Los comandos que fueron aplicados en la configuración aplicaban muchas configuraciones por defecto o hacían uso de instalaciones manuales insuficientes</a:t>
            </a:r>
          </a:p>
        </p:txBody>
      </p:sp>
      <p:grpSp>
        <p:nvGrpSpPr>
          <p:cNvPr id="11" name="Group 11"/>
          <p:cNvGrpSpPr/>
          <p:nvPr/>
        </p:nvGrpSpPr>
        <p:grpSpPr>
          <a:xfrm>
            <a:off x="7218805" y="2657887"/>
            <a:ext cx="3474003" cy="1151098"/>
            <a:chOff x="0" y="0"/>
            <a:chExt cx="914964" cy="303170"/>
          </a:xfrm>
        </p:grpSpPr>
        <p:sp>
          <p:nvSpPr>
            <p:cNvPr id="12" name="Freeform 12"/>
            <p:cNvSpPr/>
            <p:nvPr/>
          </p:nvSpPr>
          <p:spPr>
            <a:xfrm>
              <a:off x="0" y="0"/>
              <a:ext cx="914964" cy="303170"/>
            </a:xfrm>
            <a:custGeom>
              <a:avLst/>
              <a:gdLst/>
              <a:ahLst/>
              <a:cxnLst/>
              <a:rect l="l" t="t" r="r" b="b"/>
              <a:pathLst>
                <a:path w="914964" h="303170">
                  <a:moveTo>
                    <a:pt x="0" y="0"/>
                  </a:moveTo>
                  <a:lnTo>
                    <a:pt x="914964" y="0"/>
                  </a:lnTo>
                  <a:lnTo>
                    <a:pt x="914964" y="303170"/>
                  </a:lnTo>
                  <a:lnTo>
                    <a:pt x="0" y="303170"/>
                  </a:lnTo>
                  <a:close/>
                </a:path>
              </a:pathLst>
            </a:custGeom>
            <a:solidFill>
              <a:srgbClr val="1A1A1A"/>
            </a:solidFill>
          </p:spPr>
          <p:txBody>
            <a:bodyPr/>
            <a:lstStyle/>
            <a:p>
              <a:endParaRPr lang="es-ES"/>
            </a:p>
          </p:txBody>
        </p:sp>
        <p:sp>
          <p:nvSpPr>
            <p:cNvPr id="13" name="TextBox 13"/>
            <p:cNvSpPr txBox="1"/>
            <p:nvPr/>
          </p:nvSpPr>
          <p:spPr>
            <a:xfrm>
              <a:off x="0" y="-57150"/>
              <a:ext cx="914964" cy="360320"/>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Instalaciones innecesarias</a:t>
              </a:r>
            </a:p>
          </p:txBody>
        </p:sp>
      </p:grpSp>
      <p:grpSp>
        <p:nvGrpSpPr>
          <p:cNvPr id="14" name="Group 14"/>
          <p:cNvGrpSpPr/>
          <p:nvPr/>
        </p:nvGrpSpPr>
        <p:grpSpPr>
          <a:xfrm>
            <a:off x="13244490" y="2657887"/>
            <a:ext cx="3553441" cy="1151098"/>
            <a:chOff x="0" y="0"/>
            <a:chExt cx="935886" cy="303170"/>
          </a:xfrm>
        </p:grpSpPr>
        <p:sp>
          <p:nvSpPr>
            <p:cNvPr id="15" name="Freeform 15"/>
            <p:cNvSpPr/>
            <p:nvPr/>
          </p:nvSpPr>
          <p:spPr>
            <a:xfrm>
              <a:off x="0" y="0"/>
              <a:ext cx="935886" cy="303170"/>
            </a:xfrm>
            <a:custGeom>
              <a:avLst/>
              <a:gdLst/>
              <a:ahLst/>
              <a:cxnLst/>
              <a:rect l="l" t="t" r="r" b="b"/>
              <a:pathLst>
                <a:path w="935886" h="303170">
                  <a:moveTo>
                    <a:pt x="0" y="0"/>
                  </a:moveTo>
                  <a:lnTo>
                    <a:pt x="935886" y="0"/>
                  </a:lnTo>
                  <a:lnTo>
                    <a:pt x="935886" y="303170"/>
                  </a:lnTo>
                  <a:lnTo>
                    <a:pt x="0" y="303170"/>
                  </a:lnTo>
                  <a:close/>
                </a:path>
              </a:pathLst>
            </a:custGeom>
            <a:solidFill>
              <a:srgbClr val="1A1A1A"/>
            </a:solidFill>
          </p:spPr>
          <p:txBody>
            <a:bodyPr/>
            <a:lstStyle/>
            <a:p>
              <a:endParaRPr lang="es-ES"/>
            </a:p>
          </p:txBody>
        </p:sp>
        <p:sp>
          <p:nvSpPr>
            <p:cNvPr id="16" name="TextBox 16"/>
            <p:cNvSpPr txBox="1"/>
            <p:nvPr/>
          </p:nvSpPr>
          <p:spPr>
            <a:xfrm>
              <a:off x="0" y="-57150"/>
              <a:ext cx="935886" cy="360320"/>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Comportamientos sospechosos</a:t>
              </a:r>
            </a:p>
          </p:txBody>
        </p:sp>
      </p:grpSp>
      <p:sp>
        <p:nvSpPr>
          <p:cNvPr id="17" name="Freeform 17"/>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18" name="Freeform 18"/>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19" name="Freeform 19"/>
          <p:cNvSpPr/>
          <p:nvPr/>
        </p:nvSpPr>
        <p:spPr>
          <a:xfrm>
            <a:off x="8599752" y="6077122"/>
            <a:ext cx="1086320" cy="1086320"/>
          </a:xfrm>
          <a:custGeom>
            <a:avLst/>
            <a:gdLst/>
            <a:ahLst/>
            <a:cxnLst/>
            <a:rect l="l" t="t" r="r" b="b"/>
            <a:pathLst>
              <a:path w="1086320" h="1086320">
                <a:moveTo>
                  <a:pt x="0" y="0"/>
                </a:moveTo>
                <a:lnTo>
                  <a:pt x="1086320" y="0"/>
                </a:lnTo>
                <a:lnTo>
                  <a:pt x="1086320" y="1086320"/>
                </a:lnTo>
                <a:lnTo>
                  <a:pt x="0" y="1086320"/>
                </a:lnTo>
                <a:lnTo>
                  <a:pt x="0" y="0"/>
                </a:lnTo>
                <a:close/>
              </a:path>
            </a:pathLst>
          </a:custGeom>
          <a:blipFill>
            <a:blip r:embed="rId9"/>
            <a:stretch>
              <a:fillRect/>
            </a:stretch>
          </a:blipFill>
        </p:spPr>
        <p:txBody>
          <a:bodyPr/>
          <a:lstStyle/>
          <a:p>
            <a:endParaRPr lang="es-ES"/>
          </a:p>
        </p:txBody>
      </p:sp>
      <p:sp>
        <p:nvSpPr>
          <p:cNvPr id="20" name="Freeform 20"/>
          <p:cNvSpPr/>
          <p:nvPr/>
        </p:nvSpPr>
        <p:spPr>
          <a:xfrm>
            <a:off x="12112665" y="7921747"/>
            <a:ext cx="1092106" cy="1092106"/>
          </a:xfrm>
          <a:custGeom>
            <a:avLst/>
            <a:gdLst/>
            <a:ahLst/>
            <a:cxnLst/>
            <a:rect l="l" t="t" r="r" b="b"/>
            <a:pathLst>
              <a:path w="1092106" h="1092106">
                <a:moveTo>
                  <a:pt x="0" y="0"/>
                </a:moveTo>
                <a:lnTo>
                  <a:pt x="1092105" y="0"/>
                </a:lnTo>
                <a:lnTo>
                  <a:pt x="1092105" y="1092106"/>
                </a:lnTo>
                <a:lnTo>
                  <a:pt x="0" y="1092106"/>
                </a:lnTo>
                <a:lnTo>
                  <a:pt x="0" y="0"/>
                </a:lnTo>
                <a:close/>
              </a:path>
            </a:pathLst>
          </a:custGeom>
          <a:blipFill>
            <a:blip r:embed="rId10"/>
            <a:stretch>
              <a:fillRect/>
            </a:stretch>
          </a:blipFill>
        </p:spPr>
        <p:txBody>
          <a:bodyPr/>
          <a:lstStyle/>
          <a:p>
            <a:endParaRPr lang="es-ES"/>
          </a:p>
        </p:txBody>
      </p:sp>
      <p:sp>
        <p:nvSpPr>
          <p:cNvPr id="21" name="Freeform 21"/>
          <p:cNvSpPr/>
          <p:nvPr/>
        </p:nvSpPr>
        <p:spPr>
          <a:xfrm>
            <a:off x="4980702" y="7848134"/>
            <a:ext cx="1297162" cy="1297162"/>
          </a:xfrm>
          <a:custGeom>
            <a:avLst/>
            <a:gdLst/>
            <a:ahLst/>
            <a:cxnLst/>
            <a:rect l="l" t="t" r="r" b="b"/>
            <a:pathLst>
              <a:path w="1297162" h="1297162">
                <a:moveTo>
                  <a:pt x="0" y="0"/>
                </a:moveTo>
                <a:lnTo>
                  <a:pt x="1297161" y="0"/>
                </a:lnTo>
                <a:lnTo>
                  <a:pt x="1297161" y="1297162"/>
                </a:lnTo>
                <a:lnTo>
                  <a:pt x="0" y="1297162"/>
                </a:lnTo>
                <a:lnTo>
                  <a:pt x="0" y="0"/>
                </a:lnTo>
                <a:close/>
              </a:path>
            </a:pathLst>
          </a:custGeom>
          <a:blipFill>
            <a:blip r:embed="rId11"/>
            <a:stretch>
              <a:fillRect/>
            </a:stretch>
          </a:blipFill>
        </p:spPr>
        <p:txBody>
          <a:bodyPr/>
          <a:lstStyle/>
          <a:p>
            <a:endParaRPr lang="es-ES"/>
          </a:p>
        </p:txBody>
      </p:sp>
      <p:sp>
        <p:nvSpPr>
          <p:cNvPr id="22" name="TextBox 22"/>
          <p:cNvSpPr txBox="1"/>
          <p:nvPr/>
        </p:nvSpPr>
        <p:spPr>
          <a:xfrm>
            <a:off x="4267143" y="287052"/>
            <a:ext cx="9753715" cy="1349947"/>
          </a:xfrm>
          <a:prstGeom prst="rect">
            <a:avLst/>
          </a:prstGeom>
        </p:spPr>
        <p:txBody>
          <a:bodyPr lIns="0" tIns="0" rIns="0" bIns="0" rtlCol="0" anchor="t">
            <a:spAutoFit/>
          </a:bodyPr>
          <a:lstStyle/>
          <a:p>
            <a:pPr algn="ctr">
              <a:lnSpc>
                <a:spcPts val="11082"/>
              </a:lnSpc>
            </a:pPr>
            <a:r>
              <a:rPr lang="en-US" sz="8030" b="1" spc="786">
                <a:solidFill>
                  <a:srgbClr val="231F20"/>
                </a:solidFill>
                <a:latin typeface="Oswald Bold"/>
                <a:ea typeface="Oswald Bold"/>
                <a:cs typeface="Oswald Bold"/>
                <a:sym typeface="Oswald Bold"/>
              </a:rPr>
              <a:t> ANALISIS FORENSE</a:t>
            </a:r>
          </a:p>
        </p:txBody>
      </p:sp>
      <p:sp>
        <p:nvSpPr>
          <p:cNvPr id="23" name="TextBox 23"/>
          <p:cNvSpPr txBox="1"/>
          <p:nvPr/>
        </p:nvSpPr>
        <p:spPr>
          <a:xfrm>
            <a:off x="6379671" y="3770454"/>
            <a:ext cx="5152271" cy="1521095"/>
          </a:xfrm>
          <a:prstGeom prst="rect">
            <a:avLst/>
          </a:prstGeom>
        </p:spPr>
        <p:txBody>
          <a:bodyPr lIns="0" tIns="0" rIns="0" bIns="0" rtlCol="0" anchor="t">
            <a:spAutoFit/>
          </a:bodyPr>
          <a:lstStyle/>
          <a:p>
            <a:pPr marL="0" lvl="0" indent="0" algn="ctr">
              <a:lnSpc>
                <a:spcPts val="3050"/>
              </a:lnSpc>
              <a:spcBef>
                <a:spcPct val="0"/>
              </a:spcBef>
            </a:pPr>
            <a:r>
              <a:rPr lang="en-US" sz="2210" spc="216">
                <a:solidFill>
                  <a:srgbClr val="231F20"/>
                </a:solidFill>
                <a:latin typeface="DM Sans"/>
                <a:ea typeface="DM Sans"/>
                <a:cs typeface="DM Sans"/>
                <a:sym typeface="DM Sans"/>
              </a:rPr>
              <a:t>El técnico encargado instaló más programas de los necesarios, provocando incompatibilidades en el sistema</a:t>
            </a:r>
          </a:p>
        </p:txBody>
      </p:sp>
      <p:sp>
        <p:nvSpPr>
          <p:cNvPr id="24" name="TextBox 24"/>
          <p:cNvSpPr txBox="1"/>
          <p:nvPr/>
        </p:nvSpPr>
        <p:spPr>
          <a:xfrm>
            <a:off x="13340758" y="3761360"/>
            <a:ext cx="3360904" cy="2283095"/>
          </a:xfrm>
          <a:prstGeom prst="rect">
            <a:avLst/>
          </a:prstGeom>
        </p:spPr>
        <p:txBody>
          <a:bodyPr lIns="0" tIns="0" rIns="0" bIns="0" rtlCol="0" anchor="t">
            <a:spAutoFit/>
          </a:bodyPr>
          <a:lstStyle/>
          <a:p>
            <a:pPr marL="0" lvl="0" indent="0" algn="ctr">
              <a:lnSpc>
                <a:spcPts val="3050"/>
              </a:lnSpc>
              <a:spcBef>
                <a:spcPct val="0"/>
              </a:spcBef>
            </a:pPr>
            <a:r>
              <a:rPr lang="en-US" sz="2210" spc="216">
                <a:solidFill>
                  <a:srgbClr val="231F20"/>
                </a:solidFill>
                <a:latin typeface="DM Sans"/>
                <a:ea typeface="DM Sans"/>
                <a:cs typeface="DM Sans"/>
                <a:sym typeface="DM Sans"/>
              </a:rPr>
              <a:t>En el registro de comandos del equipo hay indicios de que se ha intentado conseguir permisos de administrador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s-ES"/>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s-E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8" name="Group 8"/>
          <p:cNvGrpSpPr/>
          <p:nvPr/>
        </p:nvGrpSpPr>
        <p:grpSpPr>
          <a:xfrm>
            <a:off x="2163000" y="3442596"/>
            <a:ext cx="4473739" cy="1151098"/>
            <a:chOff x="0" y="0"/>
            <a:chExt cx="1178269" cy="303170"/>
          </a:xfrm>
        </p:grpSpPr>
        <p:sp>
          <p:nvSpPr>
            <p:cNvPr id="9" name="Freeform 9"/>
            <p:cNvSpPr/>
            <p:nvPr/>
          </p:nvSpPr>
          <p:spPr>
            <a:xfrm>
              <a:off x="0" y="0"/>
              <a:ext cx="1178269" cy="303170"/>
            </a:xfrm>
            <a:custGeom>
              <a:avLst/>
              <a:gdLst/>
              <a:ahLst/>
              <a:cxnLst/>
              <a:rect l="l" t="t" r="r" b="b"/>
              <a:pathLst>
                <a:path w="1178269" h="303170">
                  <a:moveTo>
                    <a:pt x="0" y="0"/>
                  </a:moveTo>
                  <a:lnTo>
                    <a:pt x="1178269" y="0"/>
                  </a:lnTo>
                  <a:lnTo>
                    <a:pt x="1178269" y="303170"/>
                  </a:lnTo>
                  <a:lnTo>
                    <a:pt x="0" y="303170"/>
                  </a:lnTo>
                  <a:close/>
                </a:path>
              </a:pathLst>
            </a:custGeom>
            <a:solidFill>
              <a:srgbClr val="1A1A1A"/>
            </a:solidFill>
          </p:spPr>
          <p:txBody>
            <a:bodyPr/>
            <a:lstStyle/>
            <a:p>
              <a:endParaRPr lang="es-ES"/>
            </a:p>
          </p:txBody>
        </p:sp>
        <p:sp>
          <p:nvSpPr>
            <p:cNvPr id="10" name="TextBox 10"/>
            <p:cNvSpPr txBox="1"/>
            <p:nvPr/>
          </p:nvSpPr>
          <p:spPr>
            <a:xfrm>
              <a:off x="0" y="-57150"/>
              <a:ext cx="1178269" cy="360320"/>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Intento de escalada de privilegios</a:t>
              </a:r>
            </a:p>
          </p:txBody>
        </p:sp>
      </p:grpSp>
      <p:grpSp>
        <p:nvGrpSpPr>
          <p:cNvPr id="11" name="Group 11"/>
          <p:cNvGrpSpPr/>
          <p:nvPr/>
        </p:nvGrpSpPr>
        <p:grpSpPr>
          <a:xfrm>
            <a:off x="6893475" y="3510391"/>
            <a:ext cx="9034431" cy="2808103"/>
            <a:chOff x="0" y="0"/>
            <a:chExt cx="1744696" cy="542290"/>
          </a:xfrm>
        </p:grpSpPr>
        <p:sp>
          <p:nvSpPr>
            <p:cNvPr id="12" name="Freeform 1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s-ES"/>
            </a:p>
          </p:txBody>
        </p:sp>
        <p:sp>
          <p:nvSpPr>
            <p:cNvPr id="13" name="TextBox 13"/>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1410691" y="6504266"/>
            <a:ext cx="4473739" cy="1151098"/>
            <a:chOff x="0" y="0"/>
            <a:chExt cx="1178269" cy="303170"/>
          </a:xfrm>
        </p:grpSpPr>
        <p:sp>
          <p:nvSpPr>
            <p:cNvPr id="15" name="Freeform 15"/>
            <p:cNvSpPr/>
            <p:nvPr/>
          </p:nvSpPr>
          <p:spPr>
            <a:xfrm>
              <a:off x="0" y="0"/>
              <a:ext cx="1178269" cy="303170"/>
            </a:xfrm>
            <a:custGeom>
              <a:avLst/>
              <a:gdLst/>
              <a:ahLst/>
              <a:cxnLst/>
              <a:rect l="l" t="t" r="r" b="b"/>
              <a:pathLst>
                <a:path w="1178269" h="303170">
                  <a:moveTo>
                    <a:pt x="0" y="0"/>
                  </a:moveTo>
                  <a:lnTo>
                    <a:pt x="1178269" y="0"/>
                  </a:lnTo>
                  <a:lnTo>
                    <a:pt x="1178269" y="303170"/>
                  </a:lnTo>
                  <a:lnTo>
                    <a:pt x="0" y="303170"/>
                  </a:lnTo>
                  <a:close/>
                </a:path>
              </a:pathLst>
            </a:custGeom>
            <a:solidFill>
              <a:srgbClr val="1A1A1A"/>
            </a:solidFill>
          </p:spPr>
          <p:txBody>
            <a:bodyPr/>
            <a:lstStyle/>
            <a:p>
              <a:endParaRPr lang="es-ES"/>
            </a:p>
          </p:txBody>
        </p:sp>
        <p:sp>
          <p:nvSpPr>
            <p:cNvPr id="16" name="TextBox 16"/>
            <p:cNvSpPr txBox="1"/>
            <p:nvPr/>
          </p:nvSpPr>
          <p:spPr>
            <a:xfrm>
              <a:off x="0" y="-57150"/>
              <a:ext cx="1178269" cy="360320"/>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Instalaciones inconsistentes</a:t>
              </a:r>
            </a:p>
          </p:txBody>
        </p:sp>
      </p:grpSp>
      <p:grpSp>
        <p:nvGrpSpPr>
          <p:cNvPr id="17" name="Group 17"/>
          <p:cNvGrpSpPr/>
          <p:nvPr/>
        </p:nvGrpSpPr>
        <p:grpSpPr>
          <a:xfrm>
            <a:off x="2179166" y="6572062"/>
            <a:ext cx="9034431" cy="2808103"/>
            <a:chOff x="0" y="0"/>
            <a:chExt cx="1744696" cy="542290"/>
          </a:xfrm>
        </p:grpSpPr>
        <p:sp>
          <p:nvSpPr>
            <p:cNvPr id="18" name="Freeform 18"/>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s-ES"/>
            </a:p>
          </p:txBody>
        </p:sp>
        <p:sp>
          <p:nvSpPr>
            <p:cNvPr id="19" name="TextBox 19"/>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0" name="Freeform 20"/>
          <p:cNvSpPr/>
          <p:nvPr/>
        </p:nvSpPr>
        <p:spPr>
          <a:xfrm>
            <a:off x="2163000" y="4593693"/>
            <a:ext cx="4473739" cy="1831663"/>
          </a:xfrm>
          <a:custGeom>
            <a:avLst/>
            <a:gdLst/>
            <a:ahLst/>
            <a:cxnLst/>
            <a:rect l="l" t="t" r="r" b="b"/>
            <a:pathLst>
              <a:path w="4473739" h="1831663">
                <a:moveTo>
                  <a:pt x="0" y="0"/>
                </a:moveTo>
                <a:lnTo>
                  <a:pt x="4473739" y="0"/>
                </a:lnTo>
                <a:lnTo>
                  <a:pt x="4473739" y="1831664"/>
                </a:lnTo>
                <a:lnTo>
                  <a:pt x="0" y="1831664"/>
                </a:lnTo>
                <a:lnTo>
                  <a:pt x="0" y="0"/>
                </a:lnTo>
                <a:close/>
              </a:path>
            </a:pathLst>
          </a:custGeom>
          <a:blipFill>
            <a:blip r:embed="rId5"/>
            <a:stretch>
              <a:fillRect/>
            </a:stretch>
          </a:blipFill>
          <a:ln cap="sq">
            <a:noFill/>
            <a:prstDash val="solid"/>
            <a:miter/>
          </a:ln>
        </p:spPr>
        <p:txBody>
          <a:bodyPr/>
          <a:lstStyle/>
          <a:p>
            <a:endParaRPr lang="es-ES"/>
          </a:p>
        </p:txBody>
      </p:sp>
      <p:sp>
        <p:nvSpPr>
          <p:cNvPr id="21" name="Freeform 21"/>
          <p:cNvSpPr/>
          <p:nvPr/>
        </p:nvSpPr>
        <p:spPr>
          <a:xfrm>
            <a:off x="11410691" y="7655364"/>
            <a:ext cx="4473739" cy="1985222"/>
          </a:xfrm>
          <a:custGeom>
            <a:avLst/>
            <a:gdLst/>
            <a:ahLst/>
            <a:cxnLst/>
            <a:rect l="l" t="t" r="r" b="b"/>
            <a:pathLst>
              <a:path w="4473739" h="1985222">
                <a:moveTo>
                  <a:pt x="0" y="0"/>
                </a:moveTo>
                <a:lnTo>
                  <a:pt x="4473739" y="0"/>
                </a:lnTo>
                <a:lnTo>
                  <a:pt x="4473739" y="1985222"/>
                </a:lnTo>
                <a:lnTo>
                  <a:pt x="0" y="1985222"/>
                </a:lnTo>
                <a:lnTo>
                  <a:pt x="0" y="0"/>
                </a:lnTo>
                <a:close/>
              </a:path>
            </a:pathLst>
          </a:custGeom>
          <a:blipFill>
            <a:blip r:embed="rId6"/>
            <a:stretch>
              <a:fillRect/>
            </a:stretch>
          </a:blipFill>
        </p:spPr>
        <p:txBody>
          <a:bodyPr/>
          <a:lstStyle/>
          <a:p>
            <a:endParaRPr lang="es-ES"/>
          </a:p>
        </p:txBody>
      </p:sp>
      <p:sp>
        <p:nvSpPr>
          <p:cNvPr id="22" name="TextBox 22"/>
          <p:cNvSpPr txBox="1"/>
          <p:nvPr/>
        </p:nvSpPr>
        <p:spPr>
          <a:xfrm>
            <a:off x="2641767" y="801402"/>
            <a:ext cx="13004465"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HISTORIAL DE COMANDOS</a:t>
            </a:r>
          </a:p>
        </p:txBody>
      </p:sp>
      <p:sp>
        <p:nvSpPr>
          <p:cNvPr id="23" name="TextBox 23"/>
          <p:cNvSpPr txBox="1"/>
          <p:nvPr/>
        </p:nvSpPr>
        <p:spPr>
          <a:xfrm>
            <a:off x="6893475" y="3874451"/>
            <a:ext cx="8900334" cy="2050207"/>
          </a:xfrm>
          <a:prstGeom prst="rect">
            <a:avLst/>
          </a:prstGeom>
        </p:spPr>
        <p:txBody>
          <a:bodyPr lIns="0" tIns="0" rIns="0" bIns="0" rtlCol="0" anchor="t">
            <a:spAutoFit/>
          </a:bodyPr>
          <a:lstStyle/>
          <a:p>
            <a:pPr marL="427769" lvl="1" indent="-213884" algn="l">
              <a:lnSpc>
                <a:spcPts val="2734"/>
              </a:lnSpc>
              <a:buFont typeface="Arial"/>
              <a:buChar char="•"/>
            </a:pPr>
            <a:r>
              <a:rPr lang="en-US" sz="1981" spc="194">
                <a:solidFill>
                  <a:srgbClr val="231F20"/>
                </a:solidFill>
                <a:latin typeface="DM Sans"/>
                <a:ea typeface="DM Sans"/>
                <a:cs typeface="DM Sans"/>
                <a:sym typeface="DM Sans"/>
              </a:rPr>
              <a:t>El usuario trató de conseguir permisos de administrador por medio de comandos como </a:t>
            </a:r>
            <a:r>
              <a:rPr lang="en-US" sz="1981" b="1" i="1" spc="194">
                <a:solidFill>
                  <a:srgbClr val="231F20"/>
                </a:solidFill>
                <a:latin typeface="DM Sans Bold Italics"/>
                <a:ea typeface="DM Sans Bold Italics"/>
                <a:cs typeface="DM Sans Bold Italics"/>
                <a:sym typeface="DM Sans Bold Italics"/>
              </a:rPr>
              <a:t>usermod</a:t>
            </a:r>
            <a:r>
              <a:rPr lang="en-US" sz="1981" spc="194">
                <a:solidFill>
                  <a:srgbClr val="231F20"/>
                </a:solidFill>
                <a:latin typeface="DM Sans"/>
                <a:ea typeface="DM Sans"/>
                <a:cs typeface="DM Sans"/>
                <a:sym typeface="DM Sans"/>
              </a:rPr>
              <a:t> o </a:t>
            </a:r>
            <a:r>
              <a:rPr lang="en-US" sz="1981" b="1" i="1" spc="194">
                <a:solidFill>
                  <a:srgbClr val="231F20"/>
                </a:solidFill>
                <a:latin typeface="DM Sans Bold Italics"/>
                <a:ea typeface="DM Sans Bold Italics"/>
                <a:cs typeface="DM Sans Bold Italics"/>
                <a:sym typeface="DM Sans Bold Italics"/>
              </a:rPr>
              <a:t> sudo visudo</a:t>
            </a:r>
            <a:r>
              <a:rPr lang="en-US" sz="1981" spc="194">
                <a:solidFill>
                  <a:srgbClr val="231F20"/>
                </a:solidFill>
                <a:latin typeface="DM Sans"/>
                <a:ea typeface="DM Sans"/>
                <a:cs typeface="DM Sans"/>
                <a:sym typeface="DM Sans"/>
              </a:rPr>
              <a:t>, </a:t>
            </a:r>
          </a:p>
          <a:p>
            <a:pPr algn="l">
              <a:lnSpc>
                <a:spcPts val="2734"/>
              </a:lnSpc>
            </a:pPr>
            <a:endParaRPr lang="en-US" sz="1981" spc="194">
              <a:solidFill>
                <a:srgbClr val="231F20"/>
              </a:solidFill>
              <a:latin typeface="DM Sans"/>
              <a:ea typeface="DM Sans"/>
              <a:cs typeface="DM Sans"/>
              <a:sym typeface="DM Sans"/>
            </a:endParaRPr>
          </a:p>
          <a:p>
            <a:pPr marL="427769" lvl="1" indent="-213884" algn="l">
              <a:lnSpc>
                <a:spcPts val="2734"/>
              </a:lnSpc>
              <a:buFont typeface="Arial"/>
              <a:buChar char="•"/>
            </a:pPr>
            <a:r>
              <a:rPr lang="en-US" sz="1981" spc="194">
                <a:solidFill>
                  <a:srgbClr val="231F20"/>
                </a:solidFill>
                <a:latin typeface="DM Sans"/>
                <a:ea typeface="DM Sans"/>
                <a:cs typeface="DM Sans"/>
                <a:sym typeface="DM Sans"/>
              </a:rPr>
              <a:t>Resulta un comportamiento sospechoso, que la sesión de consola del usuario comenzara con el intento de obtención de privilegios</a:t>
            </a:r>
          </a:p>
        </p:txBody>
      </p:sp>
      <p:sp>
        <p:nvSpPr>
          <p:cNvPr id="24" name="TextBox 24"/>
          <p:cNvSpPr txBox="1"/>
          <p:nvPr/>
        </p:nvSpPr>
        <p:spPr>
          <a:xfrm>
            <a:off x="2179166" y="6828977"/>
            <a:ext cx="8938288" cy="2393107"/>
          </a:xfrm>
          <a:prstGeom prst="rect">
            <a:avLst/>
          </a:prstGeom>
        </p:spPr>
        <p:txBody>
          <a:bodyPr lIns="0" tIns="0" rIns="0" bIns="0" rtlCol="0" anchor="t">
            <a:spAutoFit/>
          </a:bodyPr>
          <a:lstStyle/>
          <a:p>
            <a:pPr marL="427769" lvl="1" indent="-213884" algn="l">
              <a:lnSpc>
                <a:spcPts val="2734"/>
              </a:lnSpc>
              <a:buFont typeface="Arial"/>
              <a:buChar char="•"/>
            </a:pPr>
            <a:r>
              <a:rPr lang="en-US" sz="1981" spc="194">
                <a:solidFill>
                  <a:srgbClr val="231F20"/>
                </a:solidFill>
                <a:latin typeface="DM Sans"/>
                <a:ea typeface="DM Sans"/>
                <a:cs typeface="DM Sans"/>
                <a:sym typeface="DM Sans"/>
              </a:rPr>
              <a:t>Al instalarse tanto el servicio de base de datos de </a:t>
            </a:r>
            <a:r>
              <a:rPr lang="en-US" sz="1981" b="1" i="1" spc="194">
                <a:solidFill>
                  <a:srgbClr val="231F20"/>
                </a:solidFill>
                <a:latin typeface="DM Sans Bold Italics"/>
                <a:ea typeface="DM Sans Bold Italics"/>
                <a:cs typeface="DM Sans Bold Italics"/>
                <a:sym typeface="DM Sans Bold Italics"/>
              </a:rPr>
              <a:t>mariaDB</a:t>
            </a:r>
            <a:r>
              <a:rPr lang="en-US" sz="1981" spc="194">
                <a:solidFill>
                  <a:srgbClr val="231F20"/>
                </a:solidFill>
                <a:latin typeface="DM Sans"/>
                <a:ea typeface="DM Sans"/>
                <a:cs typeface="DM Sans"/>
                <a:sym typeface="DM Sans"/>
              </a:rPr>
              <a:t>, así como </a:t>
            </a:r>
            <a:r>
              <a:rPr lang="en-US" sz="1981" b="1" i="1" spc="194">
                <a:solidFill>
                  <a:srgbClr val="231F20"/>
                </a:solidFill>
                <a:latin typeface="DM Sans Bold Italics"/>
                <a:ea typeface="DM Sans Bold Italics"/>
                <a:cs typeface="DM Sans Bold Italics"/>
                <a:sym typeface="DM Sans Bold Italics"/>
              </a:rPr>
              <a:t>mySQL</a:t>
            </a:r>
            <a:r>
              <a:rPr lang="en-US" sz="1981" spc="194">
                <a:solidFill>
                  <a:srgbClr val="231F20"/>
                </a:solidFill>
                <a:latin typeface="DM Sans"/>
                <a:ea typeface="DM Sans"/>
                <a:cs typeface="DM Sans"/>
                <a:sym typeface="DM Sans"/>
              </a:rPr>
              <a:t>, se generan incompatibilidades a nivel de sistema, las cuales pueden traducirse a vulnerabilidades.</a:t>
            </a:r>
          </a:p>
          <a:p>
            <a:pPr algn="l">
              <a:lnSpc>
                <a:spcPts val="2734"/>
              </a:lnSpc>
            </a:pPr>
            <a:endParaRPr lang="en-US" sz="1981" spc="194">
              <a:solidFill>
                <a:srgbClr val="231F20"/>
              </a:solidFill>
              <a:latin typeface="DM Sans"/>
              <a:ea typeface="DM Sans"/>
              <a:cs typeface="DM Sans"/>
              <a:sym typeface="DM Sans"/>
            </a:endParaRPr>
          </a:p>
          <a:p>
            <a:pPr marL="427769" lvl="1" indent="-213884" algn="l">
              <a:lnSpc>
                <a:spcPts val="2734"/>
              </a:lnSpc>
              <a:buFont typeface="Arial"/>
              <a:buChar char="•"/>
            </a:pPr>
            <a:r>
              <a:rPr lang="en-US" sz="1981" spc="194">
                <a:solidFill>
                  <a:srgbClr val="231F20"/>
                </a:solidFill>
                <a:latin typeface="DM Sans"/>
                <a:ea typeface="DM Sans"/>
                <a:cs typeface="DM Sans"/>
                <a:sym typeface="DM Sans"/>
              </a:rPr>
              <a:t>Asimismo, también se realiza una instalación manual de </a:t>
            </a:r>
            <a:r>
              <a:rPr lang="en-US" sz="1981" b="1" i="1" spc="194">
                <a:solidFill>
                  <a:srgbClr val="231F20"/>
                </a:solidFill>
                <a:latin typeface="DM Sans Bold Italics"/>
                <a:ea typeface="DM Sans Bold Italics"/>
                <a:cs typeface="DM Sans Bold Italics"/>
                <a:sym typeface="DM Sans Bold Italics"/>
              </a:rPr>
              <a:t>WordPress</a:t>
            </a:r>
            <a:r>
              <a:rPr lang="en-US" sz="1981" spc="194">
                <a:solidFill>
                  <a:srgbClr val="231F20"/>
                </a:solidFill>
                <a:latin typeface="DM Sans"/>
                <a:ea typeface="DM Sans"/>
                <a:cs typeface="DM Sans"/>
                <a:sym typeface="DM Sans"/>
              </a:rPr>
              <a:t>, generando inconsistencias por falta de configuración.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s-ES"/>
          </a:p>
        </p:txBody>
      </p:sp>
      <p:grpSp>
        <p:nvGrpSpPr>
          <p:cNvPr id="3" name="Group 3"/>
          <p:cNvGrpSpPr/>
          <p:nvPr/>
        </p:nvGrpSpPr>
        <p:grpSpPr>
          <a:xfrm>
            <a:off x="12323181" y="1028700"/>
            <a:ext cx="6210422" cy="9258300"/>
            <a:chOff x="0" y="0"/>
            <a:chExt cx="1635667" cy="2438400"/>
          </a:xfrm>
        </p:grpSpPr>
        <p:sp>
          <p:nvSpPr>
            <p:cNvPr id="4" name="Freeform 4"/>
            <p:cNvSpPr/>
            <p:nvPr/>
          </p:nvSpPr>
          <p:spPr>
            <a:xfrm>
              <a:off x="0" y="0"/>
              <a:ext cx="1635667" cy="2438400"/>
            </a:xfrm>
            <a:custGeom>
              <a:avLst/>
              <a:gdLst/>
              <a:ahLst/>
              <a:cxnLst/>
              <a:rect l="l" t="t" r="r" b="b"/>
              <a:pathLst>
                <a:path w="1635667" h="2438400">
                  <a:moveTo>
                    <a:pt x="0" y="0"/>
                  </a:moveTo>
                  <a:lnTo>
                    <a:pt x="1635667" y="0"/>
                  </a:lnTo>
                  <a:lnTo>
                    <a:pt x="1635667" y="2438400"/>
                  </a:lnTo>
                  <a:lnTo>
                    <a:pt x="0" y="2438400"/>
                  </a:lnTo>
                  <a:close/>
                </a:path>
              </a:pathLst>
            </a:custGeom>
            <a:solidFill>
              <a:srgbClr val="727171"/>
            </a:solidFill>
          </p:spPr>
          <p:txBody>
            <a:bodyPr/>
            <a:lstStyle/>
            <a:p>
              <a:endParaRPr lang="es-ES"/>
            </a:p>
          </p:txBody>
        </p:sp>
        <p:sp>
          <p:nvSpPr>
            <p:cNvPr id="5" name="TextBox 5"/>
            <p:cNvSpPr txBox="1"/>
            <p:nvPr/>
          </p:nvSpPr>
          <p:spPr>
            <a:xfrm>
              <a:off x="0" y="-19050"/>
              <a:ext cx="1635667" cy="24574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2492514" y="1120958"/>
            <a:ext cx="5670858" cy="3189857"/>
          </a:xfrm>
          <a:custGeom>
            <a:avLst/>
            <a:gdLst/>
            <a:ahLst/>
            <a:cxnLst/>
            <a:rect l="l" t="t" r="r" b="b"/>
            <a:pathLst>
              <a:path w="5670858" h="3189857">
                <a:moveTo>
                  <a:pt x="0" y="0"/>
                </a:moveTo>
                <a:lnTo>
                  <a:pt x="5670857" y="0"/>
                </a:lnTo>
                <a:lnTo>
                  <a:pt x="5670857" y="3189858"/>
                </a:lnTo>
                <a:lnTo>
                  <a:pt x="0" y="3189858"/>
                </a:lnTo>
                <a:lnTo>
                  <a:pt x="0" y="0"/>
                </a:lnTo>
                <a:close/>
              </a:path>
            </a:pathLst>
          </a:custGeom>
          <a:blipFill>
            <a:blip r:embed="rId3"/>
            <a:stretch>
              <a:fillRect/>
            </a:stretch>
          </a:blipFill>
        </p:spPr>
        <p:txBody>
          <a:bodyPr/>
          <a:lstStyle/>
          <a:p>
            <a:endParaRPr lang="es-ES"/>
          </a:p>
        </p:txBody>
      </p:sp>
      <p:sp>
        <p:nvSpPr>
          <p:cNvPr id="7" name="Freeform 7"/>
          <p:cNvSpPr/>
          <p:nvPr/>
        </p:nvSpPr>
        <p:spPr>
          <a:xfrm>
            <a:off x="12492514" y="6921193"/>
            <a:ext cx="5673159" cy="3191152"/>
          </a:xfrm>
          <a:custGeom>
            <a:avLst/>
            <a:gdLst/>
            <a:ahLst/>
            <a:cxnLst/>
            <a:rect l="l" t="t" r="r" b="b"/>
            <a:pathLst>
              <a:path w="5673159" h="3191152">
                <a:moveTo>
                  <a:pt x="0" y="0"/>
                </a:moveTo>
                <a:lnTo>
                  <a:pt x="5673159" y="0"/>
                </a:lnTo>
                <a:lnTo>
                  <a:pt x="5673159" y="3191152"/>
                </a:lnTo>
                <a:lnTo>
                  <a:pt x="0" y="3191152"/>
                </a:lnTo>
                <a:lnTo>
                  <a:pt x="0" y="0"/>
                </a:lnTo>
                <a:close/>
              </a:path>
            </a:pathLst>
          </a:custGeom>
          <a:blipFill>
            <a:blip r:embed="rId4"/>
            <a:stretch>
              <a:fillRect/>
            </a:stretch>
          </a:blipFill>
        </p:spPr>
        <p:txBody>
          <a:bodyPr/>
          <a:lstStyle/>
          <a:p>
            <a:endParaRPr lang="es-ES"/>
          </a:p>
        </p:txBody>
      </p:sp>
      <p:sp>
        <p:nvSpPr>
          <p:cNvPr id="8" name="Freeform 8"/>
          <p:cNvSpPr/>
          <p:nvPr/>
        </p:nvSpPr>
        <p:spPr>
          <a:xfrm>
            <a:off x="12492514" y="4526398"/>
            <a:ext cx="5657258" cy="2262903"/>
          </a:xfrm>
          <a:custGeom>
            <a:avLst/>
            <a:gdLst/>
            <a:ahLst/>
            <a:cxnLst/>
            <a:rect l="l" t="t" r="r" b="b"/>
            <a:pathLst>
              <a:path w="5657258" h="2262903">
                <a:moveTo>
                  <a:pt x="0" y="0"/>
                </a:moveTo>
                <a:lnTo>
                  <a:pt x="5657257" y="0"/>
                </a:lnTo>
                <a:lnTo>
                  <a:pt x="5657257" y="2262904"/>
                </a:lnTo>
                <a:lnTo>
                  <a:pt x="0" y="2262904"/>
                </a:lnTo>
                <a:lnTo>
                  <a:pt x="0" y="0"/>
                </a:lnTo>
                <a:close/>
              </a:path>
            </a:pathLst>
          </a:custGeom>
          <a:blipFill>
            <a:blip r:embed="rId5"/>
            <a:stretch>
              <a:fillRect/>
            </a:stretch>
          </a:blipFill>
        </p:spPr>
        <p:txBody>
          <a:bodyPr/>
          <a:lstStyle/>
          <a:p>
            <a:endParaRPr lang="es-ES"/>
          </a:p>
        </p:txBody>
      </p:sp>
      <p:sp>
        <p:nvSpPr>
          <p:cNvPr id="9" name="Freeform 9"/>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10" name="Freeform 10"/>
          <p:cNvSpPr/>
          <p:nvPr/>
        </p:nvSpPr>
        <p:spPr>
          <a:xfrm>
            <a:off x="7942776" y="7636573"/>
            <a:ext cx="4876482" cy="516424"/>
          </a:xfrm>
          <a:custGeom>
            <a:avLst/>
            <a:gdLst/>
            <a:ahLst/>
            <a:cxnLst/>
            <a:rect l="l" t="t" r="r" b="b"/>
            <a:pathLst>
              <a:path w="4876482" h="516424">
                <a:moveTo>
                  <a:pt x="0" y="0"/>
                </a:moveTo>
                <a:lnTo>
                  <a:pt x="4876482" y="0"/>
                </a:lnTo>
                <a:lnTo>
                  <a:pt x="4876482" y="516423"/>
                </a:lnTo>
                <a:lnTo>
                  <a:pt x="0" y="516423"/>
                </a:lnTo>
                <a:lnTo>
                  <a:pt x="0" y="0"/>
                </a:lnTo>
                <a:close/>
              </a:path>
            </a:pathLst>
          </a:custGeom>
          <a:blipFill>
            <a:blip r:embed="rId8"/>
            <a:stretch>
              <a:fillRect t="-86495"/>
            </a:stretch>
          </a:blipFill>
        </p:spPr>
        <p:txBody>
          <a:bodyPr/>
          <a:lstStyle/>
          <a:p>
            <a:endParaRPr lang="es-ES"/>
          </a:p>
        </p:txBody>
      </p:sp>
      <p:grpSp>
        <p:nvGrpSpPr>
          <p:cNvPr id="11" name="Group 11"/>
          <p:cNvGrpSpPr/>
          <p:nvPr/>
        </p:nvGrpSpPr>
        <p:grpSpPr>
          <a:xfrm>
            <a:off x="7942776" y="3474225"/>
            <a:ext cx="4858949" cy="4367250"/>
            <a:chOff x="0" y="0"/>
            <a:chExt cx="1279723" cy="1150222"/>
          </a:xfrm>
        </p:grpSpPr>
        <p:sp>
          <p:nvSpPr>
            <p:cNvPr id="12" name="Freeform 12"/>
            <p:cNvSpPr/>
            <p:nvPr/>
          </p:nvSpPr>
          <p:spPr>
            <a:xfrm>
              <a:off x="0" y="0"/>
              <a:ext cx="1279723" cy="1150222"/>
            </a:xfrm>
            <a:custGeom>
              <a:avLst/>
              <a:gdLst/>
              <a:ahLst/>
              <a:cxnLst/>
              <a:rect l="l" t="t" r="r" b="b"/>
              <a:pathLst>
                <a:path w="1279723" h="1150222">
                  <a:moveTo>
                    <a:pt x="0" y="0"/>
                  </a:moveTo>
                  <a:lnTo>
                    <a:pt x="1279723" y="0"/>
                  </a:lnTo>
                  <a:lnTo>
                    <a:pt x="1279723" y="1150222"/>
                  </a:lnTo>
                  <a:lnTo>
                    <a:pt x="0" y="1150222"/>
                  </a:lnTo>
                  <a:close/>
                </a:path>
              </a:pathLst>
            </a:custGeom>
            <a:solidFill>
              <a:srgbClr val="1A1A1A"/>
            </a:solidFill>
          </p:spPr>
          <p:txBody>
            <a:bodyPr/>
            <a:lstStyle/>
            <a:p>
              <a:endParaRPr lang="es-ES"/>
            </a:p>
          </p:txBody>
        </p:sp>
        <p:sp>
          <p:nvSpPr>
            <p:cNvPr id="13" name="TextBox 13"/>
            <p:cNvSpPr txBox="1"/>
            <p:nvPr/>
          </p:nvSpPr>
          <p:spPr>
            <a:xfrm>
              <a:off x="0" y="-57150"/>
              <a:ext cx="1279723" cy="120737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4" name="Freeform 14"/>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15" name="Freeform 15"/>
          <p:cNvSpPr/>
          <p:nvPr/>
        </p:nvSpPr>
        <p:spPr>
          <a:xfrm>
            <a:off x="9093314" y="3936302"/>
            <a:ext cx="2557872" cy="2227674"/>
          </a:xfrm>
          <a:custGeom>
            <a:avLst/>
            <a:gdLst/>
            <a:ahLst/>
            <a:cxnLst/>
            <a:rect l="l" t="t" r="r" b="b"/>
            <a:pathLst>
              <a:path w="2557872" h="2227674">
                <a:moveTo>
                  <a:pt x="0" y="0"/>
                </a:moveTo>
                <a:lnTo>
                  <a:pt x="2557872" y="0"/>
                </a:lnTo>
                <a:lnTo>
                  <a:pt x="2557872" y="2227674"/>
                </a:lnTo>
                <a:lnTo>
                  <a:pt x="0" y="2227674"/>
                </a:lnTo>
                <a:lnTo>
                  <a:pt x="0" y="0"/>
                </a:lnTo>
                <a:close/>
              </a:path>
            </a:pathLst>
          </a:custGeom>
          <a:blipFill>
            <a:blip r:embed="rId9"/>
            <a:stretch>
              <a:fillRect/>
            </a:stretch>
          </a:blipFill>
        </p:spPr>
        <p:txBody>
          <a:bodyPr/>
          <a:lstStyle/>
          <a:p>
            <a:endParaRPr lang="es-ES"/>
          </a:p>
        </p:txBody>
      </p:sp>
      <p:sp>
        <p:nvSpPr>
          <p:cNvPr id="16" name="TextBox 16"/>
          <p:cNvSpPr txBox="1"/>
          <p:nvPr/>
        </p:nvSpPr>
        <p:spPr>
          <a:xfrm>
            <a:off x="1028700" y="44482"/>
            <a:ext cx="11564708" cy="2965703"/>
          </a:xfrm>
          <a:prstGeom prst="rect">
            <a:avLst/>
          </a:prstGeom>
        </p:spPr>
        <p:txBody>
          <a:bodyPr lIns="0" tIns="0" rIns="0" bIns="0" rtlCol="0" anchor="t">
            <a:spAutoFit/>
          </a:bodyPr>
          <a:lstStyle/>
          <a:p>
            <a:pPr marL="0" lvl="0" indent="0" algn="l">
              <a:lnSpc>
                <a:spcPts val="11868"/>
              </a:lnSpc>
              <a:spcBef>
                <a:spcPct val="0"/>
              </a:spcBef>
            </a:pPr>
            <a:r>
              <a:rPr lang="en-US" sz="8600" b="1" spc="842">
                <a:solidFill>
                  <a:srgbClr val="231F20"/>
                </a:solidFill>
                <a:latin typeface="Oswald Bold"/>
                <a:ea typeface="Oswald Bold"/>
                <a:cs typeface="Oswald Bold"/>
                <a:sym typeface="Oswald Bold"/>
              </a:rPr>
              <a:t>ANÁLISIS DE VULNERABILIDADES</a:t>
            </a:r>
          </a:p>
        </p:txBody>
      </p:sp>
      <p:grpSp>
        <p:nvGrpSpPr>
          <p:cNvPr id="17" name="Group 17"/>
          <p:cNvGrpSpPr/>
          <p:nvPr/>
        </p:nvGrpSpPr>
        <p:grpSpPr>
          <a:xfrm>
            <a:off x="12634380" y="1120958"/>
            <a:ext cx="730568" cy="757238"/>
            <a:chOff x="0" y="0"/>
            <a:chExt cx="974090" cy="1009650"/>
          </a:xfrm>
        </p:grpSpPr>
        <p:sp>
          <p:nvSpPr>
            <p:cNvPr id="18" name="Freeform 18"/>
            <p:cNvSpPr/>
            <p:nvPr/>
          </p:nvSpPr>
          <p:spPr>
            <a:xfrm>
              <a:off x="50800" y="50800"/>
              <a:ext cx="876580" cy="909521"/>
            </a:xfrm>
            <a:custGeom>
              <a:avLst/>
              <a:gdLst/>
              <a:ahLst/>
              <a:cxnLst/>
              <a:rect l="l" t="t" r="r" b="b"/>
              <a:pathLst>
                <a:path w="876580" h="909521">
                  <a:moveTo>
                    <a:pt x="0" y="104140"/>
                  </a:moveTo>
                  <a:cubicBezTo>
                    <a:pt x="0" y="90170"/>
                    <a:pt x="0" y="83820"/>
                    <a:pt x="0" y="83820"/>
                  </a:cubicBezTo>
                  <a:cubicBezTo>
                    <a:pt x="0" y="83820"/>
                    <a:pt x="2540" y="77470"/>
                    <a:pt x="2540" y="73660"/>
                  </a:cubicBezTo>
                  <a:cubicBezTo>
                    <a:pt x="3810" y="71120"/>
                    <a:pt x="5080" y="64770"/>
                    <a:pt x="5080" y="64770"/>
                  </a:cubicBezTo>
                  <a:cubicBezTo>
                    <a:pt x="5080" y="64770"/>
                    <a:pt x="8890" y="58420"/>
                    <a:pt x="10160" y="55880"/>
                  </a:cubicBezTo>
                  <a:cubicBezTo>
                    <a:pt x="11430" y="52070"/>
                    <a:pt x="15240" y="46990"/>
                    <a:pt x="15240" y="46990"/>
                  </a:cubicBezTo>
                  <a:cubicBezTo>
                    <a:pt x="15240" y="46990"/>
                    <a:pt x="19050" y="41910"/>
                    <a:pt x="21590" y="39370"/>
                  </a:cubicBezTo>
                  <a:cubicBezTo>
                    <a:pt x="24130" y="36830"/>
                    <a:pt x="27940" y="31750"/>
                    <a:pt x="29210" y="31750"/>
                  </a:cubicBezTo>
                  <a:cubicBezTo>
                    <a:pt x="29210" y="31750"/>
                    <a:pt x="34290" y="27940"/>
                    <a:pt x="36830" y="25400"/>
                  </a:cubicBezTo>
                  <a:cubicBezTo>
                    <a:pt x="39370" y="24130"/>
                    <a:pt x="45720" y="20320"/>
                    <a:pt x="45720" y="20320"/>
                  </a:cubicBezTo>
                  <a:cubicBezTo>
                    <a:pt x="45720" y="20320"/>
                    <a:pt x="52070" y="17780"/>
                    <a:pt x="54610" y="16510"/>
                  </a:cubicBezTo>
                  <a:cubicBezTo>
                    <a:pt x="58420" y="15240"/>
                    <a:pt x="64770" y="13970"/>
                    <a:pt x="64770" y="13970"/>
                  </a:cubicBezTo>
                  <a:cubicBezTo>
                    <a:pt x="64770" y="13970"/>
                    <a:pt x="71120" y="12700"/>
                    <a:pt x="74930" y="12700"/>
                  </a:cubicBezTo>
                  <a:cubicBezTo>
                    <a:pt x="77470" y="11430"/>
                    <a:pt x="83820" y="11430"/>
                    <a:pt x="85090" y="11430"/>
                  </a:cubicBezTo>
                  <a:cubicBezTo>
                    <a:pt x="85090" y="11430"/>
                    <a:pt x="167640" y="12700"/>
                    <a:pt x="172720" y="13970"/>
                  </a:cubicBezTo>
                  <a:cubicBezTo>
                    <a:pt x="173990" y="13970"/>
                    <a:pt x="173990" y="13970"/>
                    <a:pt x="173990" y="13970"/>
                  </a:cubicBezTo>
                  <a:cubicBezTo>
                    <a:pt x="173990" y="13970"/>
                    <a:pt x="173990" y="13970"/>
                    <a:pt x="175260" y="13970"/>
                  </a:cubicBezTo>
                  <a:cubicBezTo>
                    <a:pt x="176530" y="12700"/>
                    <a:pt x="184150" y="7620"/>
                    <a:pt x="184150" y="7620"/>
                  </a:cubicBezTo>
                  <a:cubicBezTo>
                    <a:pt x="184150" y="7620"/>
                    <a:pt x="190500" y="6350"/>
                    <a:pt x="193040" y="5080"/>
                  </a:cubicBezTo>
                  <a:cubicBezTo>
                    <a:pt x="196850" y="3810"/>
                    <a:pt x="203200" y="1270"/>
                    <a:pt x="203200" y="1270"/>
                  </a:cubicBezTo>
                  <a:cubicBezTo>
                    <a:pt x="203200" y="1270"/>
                    <a:pt x="209550" y="1270"/>
                    <a:pt x="213360" y="1270"/>
                  </a:cubicBezTo>
                  <a:cubicBezTo>
                    <a:pt x="217170" y="1270"/>
                    <a:pt x="223520" y="0"/>
                    <a:pt x="223520" y="0"/>
                  </a:cubicBezTo>
                  <a:cubicBezTo>
                    <a:pt x="223520" y="0"/>
                    <a:pt x="229870" y="1270"/>
                    <a:pt x="233680" y="2540"/>
                  </a:cubicBezTo>
                  <a:cubicBezTo>
                    <a:pt x="237490" y="2540"/>
                    <a:pt x="243840" y="3810"/>
                    <a:pt x="243840" y="3810"/>
                  </a:cubicBezTo>
                  <a:cubicBezTo>
                    <a:pt x="243840" y="3810"/>
                    <a:pt x="280670" y="33020"/>
                    <a:pt x="302260" y="39370"/>
                  </a:cubicBezTo>
                  <a:cubicBezTo>
                    <a:pt x="323850" y="48260"/>
                    <a:pt x="353060" y="45720"/>
                    <a:pt x="373380" y="48260"/>
                  </a:cubicBezTo>
                  <a:cubicBezTo>
                    <a:pt x="389890" y="52070"/>
                    <a:pt x="400050" y="58420"/>
                    <a:pt x="416560" y="58420"/>
                  </a:cubicBezTo>
                  <a:cubicBezTo>
                    <a:pt x="439420" y="57150"/>
                    <a:pt x="468630" y="33020"/>
                    <a:pt x="495300" y="36830"/>
                  </a:cubicBezTo>
                  <a:cubicBezTo>
                    <a:pt x="524510" y="41910"/>
                    <a:pt x="558800" y="77470"/>
                    <a:pt x="581660" y="93980"/>
                  </a:cubicBezTo>
                  <a:cubicBezTo>
                    <a:pt x="599440" y="106680"/>
                    <a:pt x="610870" y="120650"/>
                    <a:pt x="626110" y="129540"/>
                  </a:cubicBezTo>
                  <a:cubicBezTo>
                    <a:pt x="640080" y="137160"/>
                    <a:pt x="668020" y="143510"/>
                    <a:pt x="668020" y="143510"/>
                  </a:cubicBezTo>
                  <a:cubicBezTo>
                    <a:pt x="668020" y="143510"/>
                    <a:pt x="673100" y="147320"/>
                    <a:pt x="675640" y="148590"/>
                  </a:cubicBezTo>
                  <a:cubicBezTo>
                    <a:pt x="679450" y="149860"/>
                    <a:pt x="684530" y="152400"/>
                    <a:pt x="684530" y="153670"/>
                  </a:cubicBezTo>
                  <a:cubicBezTo>
                    <a:pt x="684530" y="153670"/>
                    <a:pt x="689610" y="157480"/>
                    <a:pt x="692150" y="160020"/>
                  </a:cubicBezTo>
                  <a:cubicBezTo>
                    <a:pt x="694690" y="162560"/>
                    <a:pt x="698500" y="166370"/>
                    <a:pt x="698500" y="166370"/>
                  </a:cubicBezTo>
                  <a:cubicBezTo>
                    <a:pt x="698500" y="166370"/>
                    <a:pt x="702310" y="171450"/>
                    <a:pt x="704850" y="173990"/>
                  </a:cubicBezTo>
                  <a:cubicBezTo>
                    <a:pt x="706120" y="177800"/>
                    <a:pt x="709930" y="182880"/>
                    <a:pt x="709930" y="182880"/>
                  </a:cubicBezTo>
                  <a:cubicBezTo>
                    <a:pt x="709930" y="182880"/>
                    <a:pt x="711200" y="189230"/>
                    <a:pt x="712470" y="191770"/>
                  </a:cubicBezTo>
                  <a:cubicBezTo>
                    <a:pt x="713740" y="194310"/>
                    <a:pt x="716280" y="200660"/>
                    <a:pt x="716280" y="200660"/>
                  </a:cubicBezTo>
                  <a:cubicBezTo>
                    <a:pt x="716280" y="200660"/>
                    <a:pt x="716280" y="207010"/>
                    <a:pt x="717550" y="210820"/>
                  </a:cubicBezTo>
                  <a:cubicBezTo>
                    <a:pt x="717550" y="213360"/>
                    <a:pt x="717550" y="219710"/>
                    <a:pt x="717550" y="220980"/>
                  </a:cubicBezTo>
                  <a:cubicBezTo>
                    <a:pt x="717550" y="220980"/>
                    <a:pt x="717550" y="227330"/>
                    <a:pt x="716280" y="229870"/>
                  </a:cubicBezTo>
                  <a:cubicBezTo>
                    <a:pt x="716280" y="233680"/>
                    <a:pt x="715010" y="240030"/>
                    <a:pt x="715010" y="240030"/>
                  </a:cubicBezTo>
                  <a:cubicBezTo>
                    <a:pt x="715010" y="240030"/>
                    <a:pt x="712470" y="245110"/>
                    <a:pt x="711200" y="248920"/>
                  </a:cubicBezTo>
                  <a:cubicBezTo>
                    <a:pt x="709930" y="251460"/>
                    <a:pt x="707390" y="257810"/>
                    <a:pt x="707390" y="257810"/>
                  </a:cubicBezTo>
                  <a:cubicBezTo>
                    <a:pt x="707390" y="257810"/>
                    <a:pt x="703580" y="262890"/>
                    <a:pt x="702310" y="265430"/>
                  </a:cubicBezTo>
                  <a:cubicBezTo>
                    <a:pt x="699770" y="267970"/>
                    <a:pt x="695960" y="273050"/>
                    <a:pt x="695960" y="273050"/>
                  </a:cubicBezTo>
                  <a:cubicBezTo>
                    <a:pt x="695960" y="273050"/>
                    <a:pt x="690880" y="278130"/>
                    <a:pt x="688340" y="279400"/>
                  </a:cubicBezTo>
                  <a:cubicBezTo>
                    <a:pt x="685800" y="281940"/>
                    <a:pt x="681990" y="285750"/>
                    <a:pt x="680720" y="285750"/>
                  </a:cubicBezTo>
                  <a:cubicBezTo>
                    <a:pt x="680720" y="285750"/>
                    <a:pt x="675640" y="288290"/>
                    <a:pt x="673100" y="289560"/>
                  </a:cubicBezTo>
                  <a:cubicBezTo>
                    <a:pt x="669290" y="292100"/>
                    <a:pt x="664210" y="294640"/>
                    <a:pt x="664210" y="294640"/>
                  </a:cubicBezTo>
                  <a:cubicBezTo>
                    <a:pt x="664210" y="294640"/>
                    <a:pt x="660400" y="294640"/>
                    <a:pt x="660400" y="294640"/>
                  </a:cubicBezTo>
                  <a:cubicBezTo>
                    <a:pt x="660400" y="295910"/>
                    <a:pt x="660400" y="295910"/>
                    <a:pt x="660400" y="295910"/>
                  </a:cubicBezTo>
                  <a:cubicBezTo>
                    <a:pt x="661670" y="298450"/>
                    <a:pt x="689610" y="306070"/>
                    <a:pt x="698500" y="318770"/>
                  </a:cubicBezTo>
                  <a:cubicBezTo>
                    <a:pt x="711200" y="336550"/>
                    <a:pt x="698500" y="377190"/>
                    <a:pt x="713740" y="400050"/>
                  </a:cubicBezTo>
                  <a:cubicBezTo>
                    <a:pt x="730250" y="424180"/>
                    <a:pt x="772160" y="435610"/>
                    <a:pt x="797560" y="454660"/>
                  </a:cubicBezTo>
                  <a:cubicBezTo>
                    <a:pt x="819150" y="471170"/>
                    <a:pt x="844550" y="480060"/>
                    <a:pt x="857250" y="502920"/>
                  </a:cubicBezTo>
                  <a:cubicBezTo>
                    <a:pt x="872490" y="530860"/>
                    <a:pt x="882650" y="585470"/>
                    <a:pt x="872490" y="618490"/>
                  </a:cubicBezTo>
                  <a:cubicBezTo>
                    <a:pt x="861060" y="651510"/>
                    <a:pt x="821690" y="681990"/>
                    <a:pt x="791210" y="703580"/>
                  </a:cubicBezTo>
                  <a:cubicBezTo>
                    <a:pt x="763270" y="723900"/>
                    <a:pt x="726440" y="734060"/>
                    <a:pt x="698500" y="746760"/>
                  </a:cubicBezTo>
                  <a:cubicBezTo>
                    <a:pt x="676910" y="756920"/>
                    <a:pt x="651510" y="769620"/>
                    <a:pt x="641350" y="773430"/>
                  </a:cubicBezTo>
                  <a:cubicBezTo>
                    <a:pt x="637540" y="774700"/>
                    <a:pt x="636270" y="774700"/>
                    <a:pt x="633730" y="775970"/>
                  </a:cubicBezTo>
                  <a:cubicBezTo>
                    <a:pt x="631190" y="775970"/>
                    <a:pt x="628650" y="777240"/>
                    <a:pt x="626110" y="778510"/>
                  </a:cubicBezTo>
                  <a:cubicBezTo>
                    <a:pt x="624840" y="778510"/>
                    <a:pt x="623570" y="778510"/>
                    <a:pt x="622300" y="778510"/>
                  </a:cubicBezTo>
                  <a:cubicBezTo>
                    <a:pt x="621030" y="778510"/>
                    <a:pt x="619760" y="779780"/>
                    <a:pt x="618490" y="779780"/>
                  </a:cubicBezTo>
                  <a:cubicBezTo>
                    <a:pt x="617220" y="779780"/>
                    <a:pt x="617220" y="778510"/>
                    <a:pt x="617220" y="779780"/>
                  </a:cubicBezTo>
                  <a:cubicBezTo>
                    <a:pt x="614680" y="781050"/>
                    <a:pt x="612140" y="791210"/>
                    <a:pt x="605790" y="797560"/>
                  </a:cubicBezTo>
                  <a:cubicBezTo>
                    <a:pt x="595630" y="811530"/>
                    <a:pt x="570230" y="831850"/>
                    <a:pt x="547370" y="848360"/>
                  </a:cubicBezTo>
                  <a:cubicBezTo>
                    <a:pt x="520700" y="866140"/>
                    <a:pt x="482600" y="890270"/>
                    <a:pt x="452120" y="899160"/>
                  </a:cubicBezTo>
                  <a:cubicBezTo>
                    <a:pt x="425450" y="908050"/>
                    <a:pt x="402590" y="911860"/>
                    <a:pt x="375920" y="908050"/>
                  </a:cubicBezTo>
                  <a:cubicBezTo>
                    <a:pt x="341630" y="904240"/>
                    <a:pt x="300990" y="885190"/>
                    <a:pt x="267970" y="866140"/>
                  </a:cubicBezTo>
                  <a:cubicBezTo>
                    <a:pt x="234950" y="845820"/>
                    <a:pt x="201930" y="819150"/>
                    <a:pt x="176530" y="791210"/>
                  </a:cubicBezTo>
                  <a:cubicBezTo>
                    <a:pt x="151130" y="763270"/>
                    <a:pt x="130810" y="726440"/>
                    <a:pt x="114300" y="695960"/>
                  </a:cubicBezTo>
                  <a:cubicBezTo>
                    <a:pt x="100330" y="669290"/>
                    <a:pt x="87630" y="646430"/>
                    <a:pt x="78740" y="618490"/>
                  </a:cubicBezTo>
                  <a:cubicBezTo>
                    <a:pt x="69850" y="589280"/>
                    <a:pt x="64770" y="557530"/>
                    <a:pt x="60960" y="523240"/>
                  </a:cubicBezTo>
                  <a:cubicBezTo>
                    <a:pt x="54610" y="483870"/>
                    <a:pt x="53340" y="435610"/>
                    <a:pt x="50800" y="394970"/>
                  </a:cubicBezTo>
                  <a:cubicBezTo>
                    <a:pt x="49530" y="359410"/>
                    <a:pt x="44450" y="327660"/>
                    <a:pt x="48260" y="292100"/>
                  </a:cubicBezTo>
                  <a:cubicBezTo>
                    <a:pt x="53340" y="255270"/>
                    <a:pt x="74930" y="184150"/>
                    <a:pt x="77470" y="179070"/>
                  </a:cubicBezTo>
                  <a:cubicBezTo>
                    <a:pt x="78740" y="179070"/>
                    <a:pt x="78740" y="179070"/>
                    <a:pt x="78740" y="179070"/>
                  </a:cubicBezTo>
                  <a:cubicBezTo>
                    <a:pt x="78740" y="177800"/>
                    <a:pt x="74930" y="177800"/>
                    <a:pt x="72390" y="177800"/>
                  </a:cubicBezTo>
                  <a:cubicBezTo>
                    <a:pt x="69850" y="177800"/>
                    <a:pt x="62230" y="176530"/>
                    <a:pt x="62230" y="176530"/>
                  </a:cubicBezTo>
                  <a:cubicBezTo>
                    <a:pt x="62230" y="176530"/>
                    <a:pt x="55880" y="173990"/>
                    <a:pt x="53340" y="172720"/>
                  </a:cubicBezTo>
                  <a:cubicBezTo>
                    <a:pt x="49530" y="171450"/>
                    <a:pt x="43180" y="168910"/>
                    <a:pt x="43180" y="168910"/>
                  </a:cubicBezTo>
                  <a:cubicBezTo>
                    <a:pt x="43180" y="168910"/>
                    <a:pt x="38100" y="165100"/>
                    <a:pt x="35560" y="162560"/>
                  </a:cubicBezTo>
                  <a:cubicBezTo>
                    <a:pt x="33020" y="161290"/>
                    <a:pt x="26670" y="157480"/>
                    <a:pt x="26670" y="157480"/>
                  </a:cubicBezTo>
                  <a:cubicBezTo>
                    <a:pt x="26670" y="157480"/>
                    <a:pt x="22860" y="152400"/>
                    <a:pt x="20320" y="149860"/>
                  </a:cubicBezTo>
                  <a:cubicBezTo>
                    <a:pt x="17780" y="147320"/>
                    <a:pt x="13970" y="142240"/>
                    <a:pt x="13970" y="142240"/>
                  </a:cubicBezTo>
                  <a:cubicBezTo>
                    <a:pt x="13970" y="142240"/>
                    <a:pt x="11430" y="135890"/>
                    <a:pt x="8890" y="133350"/>
                  </a:cubicBezTo>
                  <a:cubicBezTo>
                    <a:pt x="7620" y="129540"/>
                    <a:pt x="5080" y="124460"/>
                    <a:pt x="5080" y="124460"/>
                  </a:cubicBezTo>
                  <a:cubicBezTo>
                    <a:pt x="5080" y="123190"/>
                    <a:pt x="3810" y="116840"/>
                    <a:pt x="2540" y="114300"/>
                  </a:cubicBezTo>
                  <a:cubicBezTo>
                    <a:pt x="1270" y="110490"/>
                    <a:pt x="0" y="104140"/>
                    <a:pt x="0" y="104140"/>
                  </a:cubicBezTo>
                  <a:moveTo>
                    <a:pt x="212090" y="468630"/>
                  </a:moveTo>
                  <a:cubicBezTo>
                    <a:pt x="232410" y="591820"/>
                    <a:pt x="248920" y="640080"/>
                    <a:pt x="278130" y="670560"/>
                  </a:cubicBezTo>
                  <a:cubicBezTo>
                    <a:pt x="309880" y="703580"/>
                    <a:pt x="383540" y="744220"/>
                    <a:pt x="410210" y="741680"/>
                  </a:cubicBezTo>
                  <a:cubicBezTo>
                    <a:pt x="422910" y="740410"/>
                    <a:pt x="435610" y="730250"/>
                    <a:pt x="438150" y="720090"/>
                  </a:cubicBezTo>
                  <a:cubicBezTo>
                    <a:pt x="439420" y="706120"/>
                    <a:pt x="403860" y="674370"/>
                    <a:pt x="397510" y="660400"/>
                  </a:cubicBezTo>
                  <a:cubicBezTo>
                    <a:pt x="393700" y="654050"/>
                    <a:pt x="396240" y="647700"/>
                    <a:pt x="392430" y="645160"/>
                  </a:cubicBezTo>
                  <a:cubicBezTo>
                    <a:pt x="388620" y="642620"/>
                    <a:pt x="382270" y="646430"/>
                    <a:pt x="374650" y="643890"/>
                  </a:cubicBezTo>
                  <a:cubicBezTo>
                    <a:pt x="355600" y="637540"/>
                    <a:pt x="295910" y="610870"/>
                    <a:pt x="271780" y="584200"/>
                  </a:cubicBezTo>
                  <a:cubicBezTo>
                    <a:pt x="250190" y="558800"/>
                    <a:pt x="232410" y="506730"/>
                    <a:pt x="231140" y="491490"/>
                  </a:cubicBezTo>
                  <a:cubicBezTo>
                    <a:pt x="229870" y="486410"/>
                    <a:pt x="233680" y="483870"/>
                    <a:pt x="232410" y="481330"/>
                  </a:cubicBezTo>
                  <a:cubicBezTo>
                    <a:pt x="231140" y="476250"/>
                    <a:pt x="212090" y="468630"/>
                    <a:pt x="212090" y="468630"/>
                  </a:cubicBezTo>
                </a:path>
              </a:pathLst>
            </a:custGeom>
            <a:solidFill>
              <a:srgbClr val="FFFFFF"/>
            </a:solidFill>
            <a:ln cap="sq">
              <a:noFill/>
              <a:prstDash val="solid"/>
              <a:miter/>
            </a:ln>
          </p:spPr>
          <p:txBody>
            <a:bodyPr/>
            <a:lstStyle/>
            <a:p>
              <a:endParaRPr lang="es-ES"/>
            </a:p>
          </p:txBody>
        </p:sp>
      </p:grpSp>
      <p:grpSp>
        <p:nvGrpSpPr>
          <p:cNvPr id="19" name="Group 19"/>
          <p:cNvGrpSpPr/>
          <p:nvPr/>
        </p:nvGrpSpPr>
        <p:grpSpPr>
          <a:xfrm>
            <a:off x="12492514" y="1119664"/>
            <a:ext cx="1440180" cy="932498"/>
            <a:chOff x="0" y="0"/>
            <a:chExt cx="1920240" cy="1243330"/>
          </a:xfrm>
        </p:grpSpPr>
        <p:sp>
          <p:nvSpPr>
            <p:cNvPr id="20" name="Freeform 20"/>
            <p:cNvSpPr/>
            <p:nvPr/>
          </p:nvSpPr>
          <p:spPr>
            <a:xfrm>
              <a:off x="50800" y="50800"/>
              <a:ext cx="1821376" cy="1141837"/>
            </a:xfrm>
            <a:custGeom>
              <a:avLst/>
              <a:gdLst/>
              <a:ahLst/>
              <a:cxnLst/>
              <a:rect l="l" t="t" r="r" b="b"/>
              <a:pathLst>
                <a:path w="1821376" h="1141837">
                  <a:moveTo>
                    <a:pt x="0" y="367030"/>
                  </a:moveTo>
                  <a:cubicBezTo>
                    <a:pt x="55880" y="264160"/>
                    <a:pt x="55880" y="264160"/>
                    <a:pt x="55880" y="264160"/>
                  </a:cubicBezTo>
                  <a:cubicBezTo>
                    <a:pt x="55880" y="264160"/>
                    <a:pt x="50800" y="260350"/>
                    <a:pt x="48260" y="257810"/>
                  </a:cubicBezTo>
                  <a:cubicBezTo>
                    <a:pt x="44450" y="256540"/>
                    <a:pt x="39370" y="252730"/>
                    <a:pt x="39370" y="252730"/>
                  </a:cubicBezTo>
                  <a:cubicBezTo>
                    <a:pt x="39370" y="252730"/>
                    <a:pt x="34290" y="247650"/>
                    <a:pt x="33020" y="245110"/>
                  </a:cubicBezTo>
                  <a:cubicBezTo>
                    <a:pt x="30480" y="242570"/>
                    <a:pt x="25400" y="238760"/>
                    <a:pt x="25400" y="238760"/>
                  </a:cubicBezTo>
                  <a:cubicBezTo>
                    <a:pt x="25400" y="238760"/>
                    <a:pt x="22860" y="232410"/>
                    <a:pt x="20320" y="229870"/>
                  </a:cubicBezTo>
                  <a:cubicBezTo>
                    <a:pt x="19050" y="227330"/>
                    <a:pt x="16510" y="220980"/>
                    <a:pt x="16510" y="220980"/>
                  </a:cubicBezTo>
                  <a:cubicBezTo>
                    <a:pt x="16510" y="220980"/>
                    <a:pt x="13970" y="214630"/>
                    <a:pt x="13970" y="210820"/>
                  </a:cubicBezTo>
                  <a:cubicBezTo>
                    <a:pt x="12700" y="208280"/>
                    <a:pt x="10160" y="201930"/>
                    <a:pt x="10160" y="201930"/>
                  </a:cubicBezTo>
                  <a:cubicBezTo>
                    <a:pt x="10160" y="201930"/>
                    <a:pt x="10160" y="195580"/>
                    <a:pt x="10160" y="191770"/>
                  </a:cubicBezTo>
                  <a:cubicBezTo>
                    <a:pt x="10160" y="187960"/>
                    <a:pt x="10160" y="181610"/>
                    <a:pt x="10160" y="181610"/>
                  </a:cubicBezTo>
                  <a:cubicBezTo>
                    <a:pt x="10160" y="181610"/>
                    <a:pt x="11430" y="175260"/>
                    <a:pt x="12700" y="172720"/>
                  </a:cubicBezTo>
                  <a:cubicBezTo>
                    <a:pt x="12700" y="168910"/>
                    <a:pt x="13970" y="162560"/>
                    <a:pt x="13970" y="162560"/>
                  </a:cubicBezTo>
                  <a:cubicBezTo>
                    <a:pt x="13970" y="162560"/>
                    <a:pt x="17780" y="156210"/>
                    <a:pt x="19050" y="153670"/>
                  </a:cubicBezTo>
                  <a:cubicBezTo>
                    <a:pt x="20320" y="151130"/>
                    <a:pt x="22860" y="144780"/>
                    <a:pt x="22860" y="144780"/>
                  </a:cubicBezTo>
                  <a:cubicBezTo>
                    <a:pt x="22860" y="144780"/>
                    <a:pt x="26670" y="139700"/>
                    <a:pt x="29210" y="137160"/>
                  </a:cubicBezTo>
                  <a:cubicBezTo>
                    <a:pt x="31750" y="134620"/>
                    <a:pt x="35560" y="129540"/>
                    <a:pt x="35560" y="129540"/>
                  </a:cubicBezTo>
                  <a:cubicBezTo>
                    <a:pt x="35560" y="129540"/>
                    <a:pt x="41910" y="124460"/>
                    <a:pt x="43180" y="123190"/>
                  </a:cubicBezTo>
                  <a:cubicBezTo>
                    <a:pt x="45720" y="121920"/>
                    <a:pt x="46990" y="121920"/>
                    <a:pt x="46990" y="120650"/>
                  </a:cubicBezTo>
                  <a:cubicBezTo>
                    <a:pt x="46990" y="119380"/>
                    <a:pt x="41910" y="114300"/>
                    <a:pt x="40640" y="110490"/>
                  </a:cubicBezTo>
                  <a:cubicBezTo>
                    <a:pt x="38100" y="105410"/>
                    <a:pt x="35560" y="99060"/>
                    <a:pt x="35560" y="92710"/>
                  </a:cubicBezTo>
                  <a:cubicBezTo>
                    <a:pt x="34290" y="86360"/>
                    <a:pt x="33020" y="80010"/>
                    <a:pt x="34290" y="73660"/>
                  </a:cubicBezTo>
                  <a:cubicBezTo>
                    <a:pt x="34290" y="67310"/>
                    <a:pt x="35560" y="60960"/>
                    <a:pt x="36830" y="54610"/>
                  </a:cubicBezTo>
                  <a:cubicBezTo>
                    <a:pt x="39370" y="49530"/>
                    <a:pt x="41910" y="43180"/>
                    <a:pt x="44450" y="38100"/>
                  </a:cubicBezTo>
                  <a:cubicBezTo>
                    <a:pt x="48260" y="33020"/>
                    <a:pt x="52070" y="27940"/>
                    <a:pt x="55880" y="22860"/>
                  </a:cubicBezTo>
                  <a:cubicBezTo>
                    <a:pt x="60960" y="19050"/>
                    <a:pt x="66040" y="15240"/>
                    <a:pt x="71120" y="11430"/>
                  </a:cubicBezTo>
                  <a:cubicBezTo>
                    <a:pt x="76200" y="7620"/>
                    <a:pt x="82550" y="5080"/>
                    <a:pt x="87630" y="3810"/>
                  </a:cubicBezTo>
                  <a:cubicBezTo>
                    <a:pt x="93980" y="1270"/>
                    <a:pt x="100330" y="0"/>
                    <a:pt x="106680" y="0"/>
                  </a:cubicBezTo>
                  <a:cubicBezTo>
                    <a:pt x="113030" y="0"/>
                    <a:pt x="119380" y="0"/>
                    <a:pt x="125730" y="1270"/>
                  </a:cubicBezTo>
                  <a:cubicBezTo>
                    <a:pt x="132080" y="2540"/>
                    <a:pt x="135890" y="3810"/>
                    <a:pt x="143510" y="6350"/>
                  </a:cubicBezTo>
                  <a:cubicBezTo>
                    <a:pt x="160020" y="12700"/>
                    <a:pt x="194310" y="25400"/>
                    <a:pt x="219710" y="41910"/>
                  </a:cubicBezTo>
                  <a:cubicBezTo>
                    <a:pt x="252730" y="60960"/>
                    <a:pt x="297180" y="93980"/>
                    <a:pt x="320040" y="118110"/>
                  </a:cubicBezTo>
                  <a:cubicBezTo>
                    <a:pt x="336550" y="134620"/>
                    <a:pt x="346710" y="165100"/>
                    <a:pt x="354330" y="167640"/>
                  </a:cubicBezTo>
                  <a:cubicBezTo>
                    <a:pt x="358140" y="168910"/>
                    <a:pt x="358140" y="165100"/>
                    <a:pt x="361950" y="165100"/>
                  </a:cubicBezTo>
                  <a:cubicBezTo>
                    <a:pt x="375920" y="166370"/>
                    <a:pt x="431800" y="204470"/>
                    <a:pt x="461010" y="226060"/>
                  </a:cubicBezTo>
                  <a:cubicBezTo>
                    <a:pt x="486410" y="246380"/>
                    <a:pt x="510540" y="267970"/>
                    <a:pt x="528320" y="289560"/>
                  </a:cubicBezTo>
                  <a:cubicBezTo>
                    <a:pt x="543560" y="307340"/>
                    <a:pt x="546100" y="337820"/>
                    <a:pt x="563880" y="344170"/>
                  </a:cubicBezTo>
                  <a:cubicBezTo>
                    <a:pt x="582930" y="351790"/>
                    <a:pt x="615950" y="322580"/>
                    <a:pt x="643890" y="322580"/>
                  </a:cubicBezTo>
                  <a:cubicBezTo>
                    <a:pt x="676910" y="322580"/>
                    <a:pt x="717550" y="334010"/>
                    <a:pt x="750570" y="347980"/>
                  </a:cubicBezTo>
                  <a:cubicBezTo>
                    <a:pt x="784860" y="361950"/>
                    <a:pt x="816610" y="382270"/>
                    <a:pt x="844550" y="405130"/>
                  </a:cubicBezTo>
                  <a:cubicBezTo>
                    <a:pt x="872490" y="429260"/>
                    <a:pt x="902970" y="491490"/>
                    <a:pt x="916940" y="491490"/>
                  </a:cubicBezTo>
                  <a:cubicBezTo>
                    <a:pt x="923290" y="492760"/>
                    <a:pt x="923290" y="485140"/>
                    <a:pt x="930910" y="478790"/>
                  </a:cubicBezTo>
                  <a:cubicBezTo>
                    <a:pt x="957580" y="458470"/>
                    <a:pt x="1061720" y="387350"/>
                    <a:pt x="1127760" y="353060"/>
                  </a:cubicBezTo>
                  <a:cubicBezTo>
                    <a:pt x="1187450" y="320040"/>
                    <a:pt x="1248410" y="279400"/>
                    <a:pt x="1309370" y="273050"/>
                  </a:cubicBezTo>
                  <a:cubicBezTo>
                    <a:pt x="1367790" y="267970"/>
                    <a:pt x="1457960" y="278130"/>
                    <a:pt x="1483360" y="311150"/>
                  </a:cubicBezTo>
                  <a:cubicBezTo>
                    <a:pt x="1506220" y="340360"/>
                    <a:pt x="1488440" y="419100"/>
                    <a:pt x="1479550" y="448310"/>
                  </a:cubicBezTo>
                  <a:cubicBezTo>
                    <a:pt x="1474470" y="463550"/>
                    <a:pt x="1457960" y="469900"/>
                    <a:pt x="1459230" y="480060"/>
                  </a:cubicBezTo>
                  <a:cubicBezTo>
                    <a:pt x="1461770" y="490220"/>
                    <a:pt x="1496060" y="492760"/>
                    <a:pt x="1503680" y="509270"/>
                  </a:cubicBezTo>
                  <a:cubicBezTo>
                    <a:pt x="1512570" y="530860"/>
                    <a:pt x="1473200" y="591820"/>
                    <a:pt x="1487170" y="605790"/>
                  </a:cubicBezTo>
                  <a:cubicBezTo>
                    <a:pt x="1502410" y="621030"/>
                    <a:pt x="1558290" y="590550"/>
                    <a:pt x="1595120" y="590550"/>
                  </a:cubicBezTo>
                  <a:cubicBezTo>
                    <a:pt x="1633220" y="589280"/>
                    <a:pt x="1675130" y="589280"/>
                    <a:pt x="1710690" y="601980"/>
                  </a:cubicBezTo>
                  <a:cubicBezTo>
                    <a:pt x="1750060" y="615950"/>
                    <a:pt x="1807210" y="638810"/>
                    <a:pt x="1818640" y="671830"/>
                  </a:cubicBezTo>
                  <a:cubicBezTo>
                    <a:pt x="1831340" y="707390"/>
                    <a:pt x="1797050" y="777240"/>
                    <a:pt x="1772920" y="810260"/>
                  </a:cubicBezTo>
                  <a:cubicBezTo>
                    <a:pt x="1753870" y="836930"/>
                    <a:pt x="1727200" y="848360"/>
                    <a:pt x="1700530" y="864870"/>
                  </a:cubicBezTo>
                  <a:cubicBezTo>
                    <a:pt x="1667510" y="885190"/>
                    <a:pt x="1630680" y="902970"/>
                    <a:pt x="1588770" y="923290"/>
                  </a:cubicBezTo>
                  <a:cubicBezTo>
                    <a:pt x="1536700" y="947420"/>
                    <a:pt x="1471930" y="975360"/>
                    <a:pt x="1407160" y="996950"/>
                  </a:cubicBezTo>
                  <a:cubicBezTo>
                    <a:pt x="1336040" y="1021080"/>
                    <a:pt x="1256030" y="1041400"/>
                    <a:pt x="1181100" y="1056640"/>
                  </a:cubicBezTo>
                  <a:cubicBezTo>
                    <a:pt x="1107440" y="1071880"/>
                    <a:pt x="1027430" y="1087120"/>
                    <a:pt x="961390" y="1090930"/>
                  </a:cubicBezTo>
                  <a:cubicBezTo>
                    <a:pt x="905510" y="1093470"/>
                    <a:pt x="820420" y="1084580"/>
                    <a:pt x="810260" y="1082040"/>
                  </a:cubicBezTo>
                  <a:cubicBezTo>
                    <a:pt x="808990" y="1082040"/>
                    <a:pt x="808990" y="1082040"/>
                    <a:pt x="807720" y="1082040"/>
                  </a:cubicBezTo>
                  <a:cubicBezTo>
                    <a:pt x="801370" y="1082040"/>
                    <a:pt x="773430" y="1109980"/>
                    <a:pt x="748030" y="1118870"/>
                  </a:cubicBezTo>
                  <a:cubicBezTo>
                    <a:pt x="709930" y="1132840"/>
                    <a:pt x="640080" y="1143000"/>
                    <a:pt x="599440" y="1141730"/>
                  </a:cubicBezTo>
                  <a:cubicBezTo>
                    <a:pt x="571500" y="1141730"/>
                    <a:pt x="544830" y="1130300"/>
                    <a:pt x="527050" y="1127760"/>
                  </a:cubicBezTo>
                  <a:cubicBezTo>
                    <a:pt x="518160" y="1126490"/>
                    <a:pt x="506730" y="1126490"/>
                    <a:pt x="506730" y="1126490"/>
                  </a:cubicBezTo>
                  <a:cubicBezTo>
                    <a:pt x="506730" y="1126490"/>
                    <a:pt x="501650" y="1127760"/>
                    <a:pt x="499110" y="1129030"/>
                  </a:cubicBezTo>
                  <a:cubicBezTo>
                    <a:pt x="496570" y="1129030"/>
                    <a:pt x="491490" y="1130300"/>
                    <a:pt x="491490" y="1130300"/>
                  </a:cubicBezTo>
                  <a:cubicBezTo>
                    <a:pt x="491490" y="1130300"/>
                    <a:pt x="486410" y="1130300"/>
                    <a:pt x="483870" y="1130300"/>
                  </a:cubicBezTo>
                  <a:cubicBezTo>
                    <a:pt x="481330" y="1130300"/>
                    <a:pt x="476250" y="1130300"/>
                    <a:pt x="476250" y="1130300"/>
                  </a:cubicBezTo>
                  <a:cubicBezTo>
                    <a:pt x="476250" y="1130300"/>
                    <a:pt x="471170" y="1129030"/>
                    <a:pt x="468630" y="1129030"/>
                  </a:cubicBezTo>
                  <a:cubicBezTo>
                    <a:pt x="466090" y="1129030"/>
                    <a:pt x="461010" y="1127760"/>
                    <a:pt x="461010" y="1127760"/>
                  </a:cubicBezTo>
                  <a:cubicBezTo>
                    <a:pt x="461010" y="1127760"/>
                    <a:pt x="455930" y="1125220"/>
                    <a:pt x="453390" y="1123950"/>
                  </a:cubicBezTo>
                  <a:cubicBezTo>
                    <a:pt x="450850" y="1122680"/>
                    <a:pt x="447040" y="1120140"/>
                    <a:pt x="447040" y="1120140"/>
                  </a:cubicBezTo>
                  <a:cubicBezTo>
                    <a:pt x="447040" y="1120140"/>
                    <a:pt x="443230" y="1116330"/>
                    <a:pt x="440690" y="1115060"/>
                  </a:cubicBezTo>
                  <a:cubicBezTo>
                    <a:pt x="438150" y="1113790"/>
                    <a:pt x="434340" y="1109980"/>
                    <a:pt x="434340" y="1109980"/>
                  </a:cubicBezTo>
                  <a:cubicBezTo>
                    <a:pt x="434340" y="1109980"/>
                    <a:pt x="431800" y="1106170"/>
                    <a:pt x="430530" y="1103630"/>
                  </a:cubicBezTo>
                  <a:cubicBezTo>
                    <a:pt x="429260" y="1101090"/>
                    <a:pt x="425450" y="1097280"/>
                    <a:pt x="425450" y="1097280"/>
                  </a:cubicBezTo>
                  <a:cubicBezTo>
                    <a:pt x="425450" y="1097280"/>
                    <a:pt x="425450" y="1096010"/>
                    <a:pt x="425450" y="1096010"/>
                  </a:cubicBezTo>
                  <a:cubicBezTo>
                    <a:pt x="421640" y="1092200"/>
                    <a:pt x="368300" y="1070610"/>
                    <a:pt x="341630" y="1051560"/>
                  </a:cubicBezTo>
                  <a:cubicBezTo>
                    <a:pt x="311150" y="1028700"/>
                    <a:pt x="274320" y="990600"/>
                    <a:pt x="254000" y="965200"/>
                  </a:cubicBezTo>
                  <a:cubicBezTo>
                    <a:pt x="240030" y="948690"/>
                    <a:pt x="234950" y="929640"/>
                    <a:pt x="224790" y="920750"/>
                  </a:cubicBezTo>
                  <a:cubicBezTo>
                    <a:pt x="217170" y="913130"/>
                    <a:pt x="209550" y="914400"/>
                    <a:pt x="200660" y="908050"/>
                  </a:cubicBezTo>
                  <a:cubicBezTo>
                    <a:pt x="186690" y="896620"/>
                    <a:pt x="163830" y="873760"/>
                    <a:pt x="148590" y="852170"/>
                  </a:cubicBezTo>
                  <a:cubicBezTo>
                    <a:pt x="132080" y="829310"/>
                    <a:pt x="116840" y="802640"/>
                    <a:pt x="106680" y="773430"/>
                  </a:cubicBezTo>
                  <a:cubicBezTo>
                    <a:pt x="95250" y="742950"/>
                    <a:pt x="86360" y="703580"/>
                    <a:pt x="82550" y="673100"/>
                  </a:cubicBezTo>
                  <a:cubicBezTo>
                    <a:pt x="80010" y="648970"/>
                    <a:pt x="88900" y="622300"/>
                    <a:pt x="83820" y="605790"/>
                  </a:cubicBezTo>
                  <a:cubicBezTo>
                    <a:pt x="80010" y="594360"/>
                    <a:pt x="71120" y="590550"/>
                    <a:pt x="66040" y="580390"/>
                  </a:cubicBezTo>
                  <a:cubicBezTo>
                    <a:pt x="59690" y="566420"/>
                    <a:pt x="59690" y="539750"/>
                    <a:pt x="54610" y="528320"/>
                  </a:cubicBezTo>
                  <a:cubicBezTo>
                    <a:pt x="52070" y="520700"/>
                    <a:pt x="48260" y="520700"/>
                    <a:pt x="44450" y="513080"/>
                  </a:cubicBezTo>
                  <a:cubicBezTo>
                    <a:pt x="33020" y="490220"/>
                    <a:pt x="0" y="367030"/>
                    <a:pt x="0" y="367030"/>
                  </a:cubicBezTo>
                  <a:moveTo>
                    <a:pt x="294640" y="712470"/>
                  </a:moveTo>
                  <a:cubicBezTo>
                    <a:pt x="295910" y="725170"/>
                    <a:pt x="295910" y="726440"/>
                    <a:pt x="297180" y="726440"/>
                  </a:cubicBezTo>
                  <a:cubicBezTo>
                    <a:pt x="297180" y="726440"/>
                    <a:pt x="294640" y="712470"/>
                    <a:pt x="294640" y="712470"/>
                  </a:cubicBezTo>
                  <a:moveTo>
                    <a:pt x="308610" y="762000"/>
                  </a:moveTo>
                  <a:cubicBezTo>
                    <a:pt x="331470" y="810260"/>
                    <a:pt x="359410" y="822960"/>
                    <a:pt x="360680" y="820420"/>
                  </a:cubicBezTo>
                  <a:cubicBezTo>
                    <a:pt x="363220" y="817880"/>
                    <a:pt x="308610" y="762000"/>
                    <a:pt x="308610" y="762000"/>
                  </a:cubicBezTo>
                  <a:moveTo>
                    <a:pt x="430530" y="697230"/>
                  </a:moveTo>
                  <a:cubicBezTo>
                    <a:pt x="496570" y="753110"/>
                    <a:pt x="504190" y="755650"/>
                    <a:pt x="508000" y="751840"/>
                  </a:cubicBezTo>
                  <a:cubicBezTo>
                    <a:pt x="515620" y="745490"/>
                    <a:pt x="515620" y="676910"/>
                    <a:pt x="501650" y="668020"/>
                  </a:cubicBezTo>
                  <a:cubicBezTo>
                    <a:pt x="488950" y="660400"/>
                    <a:pt x="430530" y="697230"/>
                    <a:pt x="430530" y="697230"/>
                  </a:cubicBezTo>
                  <a:moveTo>
                    <a:pt x="614680" y="556260"/>
                  </a:moveTo>
                  <a:cubicBezTo>
                    <a:pt x="661670" y="657860"/>
                    <a:pt x="666750" y="718820"/>
                    <a:pt x="665480" y="744220"/>
                  </a:cubicBezTo>
                  <a:cubicBezTo>
                    <a:pt x="664210" y="756920"/>
                    <a:pt x="655320" y="769620"/>
                    <a:pt x="657860" y="770890"/>
                  </a:cubicBezTo>
                  <a:cubicBezTo>
                    <a:pt x="660400" y="773430"/>
                    <a:pt x="671830" y="763270"/>
                    <a:pt x="680720" y="754380"/>
                  </a:cubicBezTo>
                  <a:cubicBezTo>
                    <a:pt x="701040" y="734060"/>
                    <a:pt x="735330" y="671830"/>
                    <a:pt x="760730" y="641350"/>
                  </a:cubicBezTo>
                  <a:cubicBezTo>
                    <a:pt x="781050" y="618490"/>
                    <a:pt x="819150" y="599440"/>
                    <a:pt x="821690" y="584200"/>
                  </a:cubicBezTo>
                  <a:cubicBezTo>
                    <a:pt x="822960" y="574040"/>
                    <a:pt x="815340" y="568960"/>
                    <a:pt x="808990" y="558800"/>
                  </a:cubicBezTo>
                  <a:cubicBezTo>
                    <a:pt x="796290" y="542290"/>
                    <a:pt x="774700" y="510540"/>
                    <a:pt x="748030" y="494030"/>
                  </a:cubicBezTo>
                  <a:cubicBezTo>
                    <a:pt x="716280" y="473710"/>
                    <a:pt x="638810" y="453390"/>
                    <a:pt x="626110" y="454660"/>
                  </a:cubicBezTo>
                  <a:cubicBezTo>
                    <a:pt x="622300" y="455930"/>
                    <a:pt x="621030" y="455930"/>
                    <a:pt x="621030" y="458470"/>
                  </a:cubicBezTo>
                  <a:cubicBezTo>
                    <a:pt x="618490" y="464820"/>
                    <a:pt x="632460" y="492760"/>
                    <a:pt x="632460" y="509270"/>
                  </a:cubicBezTo>
                  <a:cubicBezTo>
                    <a:pt x="631190" y="525780"/>
                    <a:pt x="614680" y="556260"/>
                    <a:pt x="614680" y="556260"/>
                  </a:cubicBezTo>
                  <a:moveTo>
                    <a:pt x="1165860" y="481330"/>
                  </a:moveTo>
                  <a:cubicBezTo>
                    <a:pt x="1259840" y="443230"/>
                    <a:pt x="1318260" y="449580"/>
                    <a:pt x="1343660" y="430530"/>
                  </a:cubicBezTo>
                  <a:cubicBezTo>
                    <a:pt x="1366520" y="412750"/>
                    <a:pt x="1388110" y="354330"/>
                    <a:pt x="1384300" y="350520"/>
                  </a:cubicBezTo>
                  <a:cubicBezTo>
                    <a:pt x="1380490" y="347980"/>
                    <a:pt x="1348740" y="391160"/>
                    <a:pt x="1322070" y="408940"/>
                  </a:cubicBezTo>
                  <a:cubicBezTo>
                    <a:pt x="1285240" y="433070"/>
                    <a:pt x="1202690" y="459740"/>
                    <a:pt x="1179830" y="472440"/>
                  </a:cubicBezTo>
                  <a:cubicBezTo>
                    <a:pt x="1172210" y="476250"/>
                    <a:pt x="1165860" y="481330"/>
                    <a:pt x="1165860" y="481330"/>
                  </a:cubicBezTo>
                  <a:moveTo>
                    <a:pt x="1424940" y="796290"/>
                  </a:moveTo>
                  <a:cubicBezTo>
                    <a:pt x="1428750" y="798830"/>
                    <a:pt x="1428750" y="798830"/>
                    <a:pt x="1428750" y="798830"/>
                  </a:cubicBezTo>
                  <a:cubicBezTo>
                    <a:pt x="1428750" y="798830"/>
                    <a:pt x="1432560" y="801370"/>
                    <a:pt x="1433830" y="803910"/>
                  </a:cubicBezTo>
                  <a:cubicBezTo>
                    <a:pt x="1436370" y="805180"/>
                    <a:pt x="1440180" y="808990"/>
                    <a:pt x="1440180" y="808990"/>
                  </a:cubicBezTo>
                  <a:cubicBezTo>
                    <a:pt x="1440180" y="808990"/>
                    <a:pt x="1442720" y="812800"/>
                    <a:pt x="1445260" y="815340"/>
                  </a:cubicBezTo>
                  <a:cubicBezTo>
                    <a:pt x="1446530" y="816610"/>
                    <a:pt x="1449070" y="821690"/>
                    <a:pt x="1449070" y="821690"/>
                  </a:cubicBezTo>
                  <a:cubicBezTo>
                    <a:pt x="1449070" y="821690"/>
                    <a:pt x="1451610" y="826770"/>
                    <a:pt x="1451610" y="829310"/>
                  </a:cubicBezTo>
                  <a:cubicBezTo>
                    <a:pt x="1452880" y="831850"/>
                    <a:pt x="1455420" y="835660"/>
                    <a:pt x="1455420" y="835660"/>
                  </a:cubicBezTo>
                  <a:cubicBezTo>
                    <a:pt x="1455420" y="835660"/>
                    <a:pt x="1455420" y="842010"/>
                    <a:pt x="1456690" y="843280"/>
                  </a:cubicBezTo>
                  <a:cubicBezTo>
                    <a:pt x="1456690" y="844550"/>
                    <a:pt x="1455420" y="845820"/>
                    <a:pt x="1456690" y="845820"/>
                  </a:cubicBezTo>
                  <a:cubicBezTo>
                    <a:pt x="1460500" y="848360"/>
                    <a:pt x="1513840" y="824230"/>
                    <a:pt x="1544320" y="810260"/>
                  </a:cubicBezTo>
                  <a:cubicBezTo>
                    <a:pt x="1576070" y="795020"/>
                    <a:pt x="1614170" y="778510"/>
                    <a:pt x="1642110" y="756920"/>
                  </a:cubicBezTo>
                  <a:cubicBezTo>
                    <a:pt x="1667510" y="736600"/>
                    <a:pt x="1709420" y="694690"/>
                    <a:pt x="1704340" y="687070"/>
                  </a:cubicBezTo>
                  <a:cubicBezTo>
                    <a:pt x="1699260" y="678180"/>
                    <a:pt x="1616710" y="718820"/>
                    <a:pt x="1582420" y="726440"/>
                  </a:cubicBezTo>
                  <a:cubicBezTo>
                    <a:pt x="1557020" y="732790"/>
                    <a:pt x="1522730" y="731520"/>
                    <a:pt x="1517650" y="735330"/>
                  </a:cubicBezTo>
                  <a:cubicBezTo>
                    <a:pt x="1516380" y="736600"/>
                    <a:pt x="1516380" y="737870"/>
                    <a:pt x="1516380" y="737870"/>
                  </a:cubicBezTo>
                  <a:cubicBezTo>
                    <a:pt x="1516380" y="737870"/>
                    <a:pt x="1512570" y="741680"/>
                    <a:pt x="1511300" y="742950"/>
                  </a:cubicBezTo>
                  <a:cubicBezTo>
                    <a:pt x="1508760" y="745490"/>
                    <a:pt x="1506220" y="749300"/>
                    <a:pt x="1506220" y="749300"/>
                  </a:cubicBezTo>
                  <a:cubicBezTo>
                    <a:pt x="1506220" y="749300"/>
                    <a:pt x="1501140" y="751840"/>
                    <a:pt x="1499870" y="753110"/>
                  </a:cubicBezTo>
                  <a:cubicBezTo>
                    <a:pt x="1497330" y="754380"/>
                    <a:pt x="1496060" y="755650"/>
                    <a:pt x="1492250" y="756920"/>
                  </a:cubicBezTo>
                  <a:cubicBezTo>
                    <a:pt x="1482090" y="763270"/>
                    <a:pt x="1424940" y="796290"/>
                    <a:pt x="1424940" y="796290"/>
                  </a:cubicBezTo>
                </a:path>
              </a:pathLst>
            </a:custGeom>
            <a:solidFill>
              <a:srgbClr val="FFFFFF"/>
            </a:solidFill>
            <a:ln cap="sq">
              <a:noFill/>
              <a:prstDash val="solid"/>
              <a:miter/>
            </a:ln>
          </p:spPr>
          <p:txBody>
            <a:bodyPr/>
            <a:lstStyle/>
            <a:p>
              <a:endParaRPr lang="es-ES"/>
            </a:p>
          </p:txBody>
        </p:sp>
      </p:grpSp>
      <p:sp>
        <p:nvSpPr>
          <p:cNvPr id="21" name="TextBox 21"/>
          <p:cNvSpPr txBox="1"/>
          <p:nvPr/>
        </p:nvSpPr>
        <p:spPr>
          <a:xfrm>
            <a:off x="1028700" y="3203399"/>
            <a:ext cx="6617517" cy="866578"/>
          </a:xfrm>
          <a:prstGeom prst="rect">
            <a:avLst/>
          </a:prstGeom>
        </p:spPr>
        <p:txBody>
          <a:bodyPr lIns="0" tIns="0" rIns="0" bIns="0" rtlCol="0" anchor="t">
            <a:spAutoFit/>
          </a:bodyPr>
          <a:lstStyle/>
          <a:p>
            <a:pPr marL="0" lvl="1" indent="0" algn="l">
              <a:lnSpc>
                <a:spcPts val="3461"/>
              </a:lnSpc>
              <a:spcBef>
                <a:spcPct val="0"/>
              </a:spcBef>
            </a:pPr>
            <a:r>
              <a:rPr lang="en-US" sz="2508" b="1" spc="245">
                <a:solidFill>
                  <a:srgbClr val="231F20"/>
                </a:solidFill>
                <a:latin typeface="DM Sans Bold"/>
                <a:ea typeface="DM Sans Bold"/>
                <a:cs typeface="DM Sans Bold"/>
                <a:sym typeface="DM Sans Bold"/>
              </a:rPr>
              <a:t>El primer reconocimiento del equipo en funcionamiento</a:t>
            </a:r>
          </a:p>
        </p:txBody>
      </p:sp>
      <p:sp>
        <p:nvSpPr>
          <p:cNvPr id="22" name="TextBox 22"/>
          <p:cNvSpPr txBox="1"/>
          <p:nvPr/>
        </p:nvSpPr>
        <p:spPr>
          <a:xfrm>
            <a:off x="1028700" y="4272716"/>
            <a:ext cx="6162866" cy="1937481"/>
          </a:xfrm>
          <a:prstGeom prst="rect">
            <a:avLst/>
          </a:prstGeom>
        </p:spPr>
        <p:txBody>
          <a:bodyPr lIns="0" tIns="0" rIns="0" bIns="0" rtlCol="0" anchor="t">
            <a:spAutoFit/>
          </a:bodyPr>
          <a:lstStyle/>
          <a:p>
            <a:pPr marL="494517" lvl="1" indent="-247258" algn="l">
              <a:lnSpc>
                <a:spcPts val="3160"/>
              </a:lnSpc>
              <a:buFont typeface="Arial"/>
              <a:buChar char="•"/>
            </a:pPr>
            <a:r>
              <a:rPr lang="en-US" sz="2290" spc="224">
                <a:solidFill>
                  <a:srgbClr val="231F20"/>
                </a:solidFill>
                <a:latin typeface="DM Sans"/>
                <a:ea typeface="DM Sans"/>
                <a:cs typeface="DM Sans"/>
                <a:sym typeface="DM Sans"/>
              </a:rPr>
              <a:t>Se han usado herramientas de escaneo de servicios y de versiones para discernir si existen vulnerabilidades por las que se puedan comprometer los datos</a:t>
            </a:r>
          </a:p>
        </p:txBody>
      </p:sp>
      <p:sp>
        <p:nvSpPr>
          <p:cNvPr id="23" name="TextBox 23"/>
          <p:cNvSpPr txBox="1"/>
          <p:nvPr/>
        </p:nvSpPr>
        <p:spPr>
          <a:xfrm>
            <a:off x="1028700" y="6579058"/>
            <a:ext cx="6162866" cy="1937481"/>
          </a:xfrm>
          <a:prstGeom prst="rect">
            <a:avLst/>
          </a:prstGeom>
        </p:spPr>
        <p:txBody>
          <a:bodyPr lIns="0" tIns="0" rIns="0" bIns="0" rtlCol="0" anchor="t">
            <a:spAutoFit/>
          </a:bodyPr>
          <a:lstStyle/>
          <a:p>
            <a:pPr marL="494517" lvl="1" indent="-247258" algn="l">
              <a:lnSpc>
                <a:spcPts val="3160"/>
              </a:lnSpc>
              <a:buFont typeface="Arial"/>
              <a:buChar char="•"/>
            </a:pPr>
            <a:r>
              <a:rPr lang="en-US" sz="2290" spc="224">
                <a:solidFill>
                  <a:srgbClr val="231F20"/>
                </a:solidFill>
                <a:latin typeface="DM Sans"/>
                <a:ea typeface="DM Sans"/>
                <a:cs typeface="DM Sans"/>
                <a:sym typeface="DM Sans"/>
              </a:rPr>
              <a:t>Asimismo, se tratarán de aprovechar con motivos de investigación para poner de manifiesto la debilidad del sistema</a:t>
            </a:r>
          </a:p>
        </p:txBody>
      </p:sp>
      <p:sp>
        <p:nvSpPr>
          <p:cNvPr id="24" name="TextBox 24"/>
          <p:cNvSpPr txBox="1"/>
          <p:nvPr/>
        </p:nvSpPr>
        <p:spPr>
          <a:xfrm>
            <a:off x="8220749" y="6380069"/>
            <a:ext cx="4303002" cy="999329"/>
          </a:xfrm>
          <a:prstGeom prst="rect">
            <a:avLst/>
          </a:prstGeom>
        </p:spPr>
        <p:txBody>
          <a:bodyPr lIns="0" tIns="0" rIns="0" bIns="0" rtlCol="0" anchor="t">
            <a:spAutoFit/>
          </a:bodyPr>
          <a:lstStyle/>
          <a:p>
            <a:pPr algn="ctr">
              <a:lnSpc>
                <a:spcPts val="4073"/>
              </a:lnSpc>
            </a:pPr>
            <a:r>
              <a:rPr lang="en-US" sz="2951" b="1" spc="289">
                <a:solidFill>
                  <a:srgbClr val="FDFBFB"/>
                </a:solidFill>
                <a:latin typeface="DM Sans Bold"/>
                <a:ea typeface="DM Sans Bold"/>
                <a:cs typeface="DM Sans Bold"/>
                <a:sym typeface="DM Sans Bold"/>
              </a:rPr>
              <a:t>SYSTEM COMPROMISED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D3B"/>
            </a:solidFill>
          </p:spPr>
          <p:txBody>
            <a:bodyPr/>
            <a:lstStyle/>
            <a:p>
              <a:endParaRPr lang="es-ES"/>
            </a:p>
          </p:txBody>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127853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D3B"/>
            </a:solidFill>
          </p:spPr>
          <p:txBody>
            <a:bodyPr/>
            <a:lstStyle/>
            <a:p>
              <a:endParaRPr lang="es-ES"/>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7896222" y="-6213353"/>
            <a:ext cx="12110389" cy="12426705"/>
          </a:xfrm>
          <a:custGeom>
            <a:avLst/>
            <a:gdLst/>
            <a:ahLst/>
            <a:cxnLst/>
            <a:rect l="l" t="t" r="r" b="b"/>
            <a:pathLst>
              <a:path w="12110389" h="12426705">
                <a:moveTo>
                  <a:pt x="0" y="0"/>
                </a:moveTo>
                <a:lnTo>
                  <a:pt x="12110390" y="0"/>
                </a:lnTo>
                <a:lnTo>
                  <a:pt x="12110390"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9" name="Freeform 9"/>
          <p:cNvSpPr/>
          <p:nvPr/>
        </p:nvSpPr>
        <p:spPr>
          <a:xfrm>
            <a:off x="10370822" y="4237330"/>
            <a:ext cx="11130723" cy="5692016"/>
          </a:xfrm>
          <a:custGeom>
            <a:avLst/>
            <a:gdLst/>
            <a:ahLst/>
            <a:cxnLst/>
            <a:rect l="l" t="t" r="r" b="b"/>
            <a:pathLst>
              <a:path w="11130723" h="5692016">
                <a:moveTo>
                  <a:pt x="0" y="0"/>
                </a:moveTo>
                <a:lnTo>
                  <a:pt x="11130722" y="0"/>
                </a:lnTo>
                <a:lnTo>
                  <a:pt x="11130722" y="5692016"/>
                </a:lnTo>
                <a:lnTo>
                  <a:pt x="0" y="5692016"/>
                </a:lnTo>
                <a:lnTo>
                  <a:pt x="0" y="0"/>
                </a:lnTo>
                <a:close/>
              </a:path>
            </a:pathLst>
          </a:custGeom>
          <a:blipFill>
            <a:blip r:embed="rId4"/>
            <a:stretch>
              <a:fillRect/>
            </a:stretch>
          </a:blipFill>
        </p:spPr>
        <p:txBody>
          <a:bodyPr/>
          <a:lstStyle/>
          <a:p>
            <a:endParaRPr lang="es-ES"/>
          </a:p>
        </p:txBody>
      </p:sp>
      <p:sp>
        <p:nvSpPr>
          <p:cNvPr id="10" name="Freeform 10"/>
          <p:cNvSpPr/>
          <p:nvPr/>
        </p:nvSpPr>
        <p:spPr>
          <a:xfrm rot="-3986589">
            <a:off x="13059025" y="-5076213"/>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11" name="TextBox 11"/>
          <p:cNvSpPr txBox="1"/>
          <p:nvPr/>
        </p:nvSpPr>
        <p:spPr>
          <a:xfrm>
            <a:off x="1028700" y="895350"/>
            <a:ext cx="9855988" cy="2590800"/>
          </a:xfrm>
          <a:prstGeom prst="rect">
            <a:avLst/>
          </a:prstGeom>
        </p:spPr>
        <p:txBody>
          <a:bodyPr lIns="0" tIns="0" rIns="0" bIns="0" rtlCol="0" anchor="t">
            <a:spAutoFit/>
          </a:bodyPr>
          <a:lstStyle/>
          <a:p>
            <a:pPr algn="ctr">
              <a:lnSpc>
                <a:spcPts val="10349"/>
              </a:lnSpc>
            </a:pPr>
            <a:r>
              <a:rPr lang="en-US" sz="7500" b="1" spc="735">
                <a:solidFill>
                  <a:srgbClr val="FFFFFF"/>
                </a:solidFill>
                <a:latin typeface="Oswald Bold"/>
                <a:ea typeface="Oswald Bold"/>
                <a:cs typeface="Oswald Bold"/>
                <a:sym typeface="Oswald Bold"/>
              </a:rPr>
              <a:t>RECONOCIMIENTO DE SERVICIOS</a:t>
            </a:r>
          </a:p>
        </p:txBody>
      </p:sp>
      <p:sp>
        <p:nvSpPr>
          <p:cNvPr id="12" name="TextBox 12"/>
          <p:cNvSpPr txBox="1"/>
          <p:nvPr/>
        </p:nvSpPr>
        <p:spPr>
          <a:xfrm>
            <a:off x="1028700" y="4189705"/>
            <a:ext cx="8115300" cy="4492020"/>
          </a:xfrm>
          <a:prstGeom prst="rect">
            <a:avLst/>
          </a:prstGeom>
        </p:spPr>
        <p:txBody>
          <a:bodyPr lIns="0" tIns="0" rIns="0" bIns="0" rtlCol="0" anchor="t">
            <a:spAutoFit/>
          </a:bodyPr>
          <a:lstStyle/>
          <a:p>
            <a:pPr algn="l">
              <a:lnSpc>
                <a:spcPts val="4467"/>
              </a:lnSpc>
            </a:pPr>
            <a:r>
              <a:rPr lang="en-US" sz="3237" spc="317">
                <a:solidFill>
                  <a:srgbClr val="F5FFF5"/>
                </a:solidFill>
                <a:latin typeface="DM Sans"/>
                <a:ea typeface="DM Sans"/>
                <a:cs typeface="DM Sans"/>
                <a:sym typeface="DM Sans"/>
              </a:rPr>
              <a:t>Para un primer análisis se usó la herramienta </a:t>
            </a:r>
            <a:r>
              <a:rPr lang="en-US" sz="3237" b="1" i="1" spc="317">
                <a:solidFill>
                  <a:srgbClr val="F5FFF5"/>
                </a:solidFill>
                <a:latin typeface="DM Sans Bold Italics"/>
                <a:ea typeface="DM Sans Bold Italics"/>
                <a:cs typeface="DM Sans Bold Italics"/>
                <a:sym typeface="DM Sans Bold Italics"/>
              </a:rPr>
              <a:t>Tenable Nessus</a:t>
            </a:r>
            <a:r>
              <a:rPr lang="en-US" sz="3237" spc="317">
                <a:solidFill>
                  <a:srgbClr val="F5FFF5"/>
                </a:solidFill>
                <a:latin typeface="DM Sans"/>
                <a:ea typeface="DM Sans"/>
                <a:cs typeface="DM Sans"/>
                <a:sym typeface="DM Sans"/>
              </a:rPr>
              <a:t>, para comprobar las inconsistencias del sistema.</a:t>
            </a:r>
          </a:p>
          <a:p>
            <a:pPr algn="l">
              <a:lnSpc>
                <a:spcPts val="4467"/>
              </a:lnSpc>
            </a:pPr>
            <a:endParaRPr lang="en-US" sz="3237" spc="317">
              <a:solidFill>
                <a:srgbClr val="F5FFF5"/>
              </a:solidFill>
              <a:latin typeface="DM Sans"/>
              <a:ea typeface="DM Sans"/>
              <a:cs typeface="DM Sans"/>
              <a:sym typeface="DM Sans"/>
            </a:endParaRPr>
          </a:p>
          <a:p>
            <a:pPr algn="l">
              <a:lnSpc>
                <a:spcPts val="4467"/>
              </a:lnSpc>
            </a:pPr>
            <a:r>
              <a:rPr lang="en-US" sz="3237" spc="317">
                <a:solidFill>
                  <a:srgbClr val="F5FFF5"/>
                </a:solidFill>
                <a:latin typeface="DM Sans"/>
                <a:ea typeface="DM Sans"/>
                <a:cs typeface="DM Sans"/>
                <a:sym typeface="DM Sans"/>
              </a:rPr>
              <a:t>En dicho análisis se encontraron más de 30 vulnerabilidades de carácter crítico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ES"/>
            </a:p>
          </p:txBody>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127853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ES"/>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7671066" y="-5744279"/>
            <a:ext cx="12110389" cy="12426705"/>
          </a:xfrm>
          <a:custGeom>
            <a:avLst/>
            <a:gdLst/>
            <a:ahLst/>
            <a:cxnLst/>
            <a:rect l="l" t="t" r="r" b="b"/>
            <a:pathLst>
              <a:path w="12110389" h="12426705">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9" name="Freeform 9"/>
          <p:cNvSpPr/>
          <p:nvPr/>
        </p:nvSpPr>
        <p:spPr>
          <a:xfrm rot="-3986589">
            <a:off x="5422510" y="5210787"/>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grpSp>
        <p:nvGrpSpPr>
          <p:cNvPr id="10" name="Group 10"/>
          <p:cNvGrpSpPr>
            <a:grpSpLocks noChangeAspect="1"/>
          </p:cNvGrpSpPr>
          <p:nvPr/>
        </p:nvGrpSpPr>
        <p:grpSpPr>
          <a:xfrm>
            <a:off x="10881223" y="4510600"/>
            <a:ext cx="6993993" cy="4343652"/>
            <a:chOff x="0" y="0"/>
            <a:chExt cx="6357620" cy="3948430"/>
          </a:xfrm>
        </p:grpSpPr>
        <p:sp>
          <p:nvSpPr>
            <p:cNvPr id="11" name="Freeform 11"/>
            <p:cNvSpPr/>
            <p:nvPr/>
          </p:nvSpPr>
          <p:spPr>
            <a:xfrm>
              <a:off x="0" y="535940"/>
              <a:ext cx="6357620" cy="3413760"/>
            </a:xfrm>
            <a:custGeom>
              <a:avLst/>
              <a:gdLst/>
              <a:ahLst/>
              <a:cxnLst/>
              <a:rect l="l" t="t" r="r" b="b"/>
              <a:pathLst>
                <a:path w="6357620" h="3413760">
                  <a:moveTo>
                    <a:pt x="0" y="0"/>
                  </a:moveTo>
                  <a:lnTo>
                    <a:pt x="6357620" y="0"/>
                  </a:lnTo>
                  <a:lnTo>
                    <a:pt x="6357620" y="3413760"/>
                  </a:lnTo>
                  <a:lnTo>
                    <a:pt x="0" y="3413760"/>
                  </a:lnTo>
                  <a:lnTo>
                    <a:pt x="0" y="0"/>
                  </a:lnTo>
                  <a:close/>
                </a:path>
              </a:pathLst>
            </a:custGeom>
            <a:blipFill>
              <a:blip r:embed="rId4"/>
              <a:stretch>
                <a:fillRect t="-13749" b="-13749"/>
              </a:stretch>
            </a:blipFill>
          </p:spPr>
          <p:txBody>
            <a:bodyPr/>
            <a:lstStyle/>
            <a:p>
              <a:endParaRPr lang="es-ES"/>
            </a:p>
          </p:txBody>
        </p:sp>
        <p:sp>
          <p:nvSpPr>
            <p:cNvPr id="12" name="Freeform 12"/>
            <p:cNvSpPr/>
            <p:nvPr/>
          </p:nvSpPr>
          <p:spPr>
            <a:xfrm>
              <a:off x="0" y="0"/>
              <a:ext cx="6358890" cy="3948430"/>
            </a:xfrm>
            <a:custGeom>
              <a:avLst/>
              <a:gdLst/>
              <a:ahLst/>
              <a:cxnLst/>
              <a:rect l="l" t="t" r="r" b="b"/>
              <a:pathLst>
                <a:path w="6358890" h="3948430">
                  <a:moveTo>
                    <a:pt x="6357620" y="0"/>
                  </a:moveTo>
                  <a:lnTo>
                    <a:pt x="0" y="0"/>
                  </a:lnTo>
                  <a:lnTo>
                    <a:pt x="0" y="0"/>
                  </a:lnTo>
                  <a:lnTo>
                    <a:pt x="0" y="3948430"/>
                  </a:lnTo>
                  <a:lnTo>
                    <a:pt x="6060440" y="3948430"/>
                  </a:lnTo>
                  <a:lnTo>
                    <a:pt x="6358890" y="3948430"/>
                  </a:lnTo>
                  <a:lnTo>
                    <a:pt x="6358890" y="3948430"/>
                  </a:lnTo>
                  <a:lnTo>
                    <a:pt x="6357620" y="0"/>
                  </a:lnTo>
                  <a:lnTo>
                    <a:pt x="6357620" y="0"/>
                  </a:lnTo>
                  <a:close/>
                  <a:moveTo>
                    <a:pt x="6111240" y="3897630"/>
                  </a:moveTo>
                  <a:lnTo>
                    <a:pt x="6111240" y="2863850"/>
                  </a:lnTo>
                  <a:lnTo>
                    <a:pt x="6308090" y="2863850"/>
                  </a:lnTo>
                  <a:lnTo>
                    <a:pt x="6308090" y="3897630"/>
                  </a:lnTo>
                  <a:lnTo>
                    <a:pt x="6111240" y="3897630"/>
                  </a:lnTo>
                  <a:close/>
                  <a:moveTo>
                    <a:pt x="6306820" y="2141220"/>
                  </a:moveTo>
                  <a:lnTo>
                    <a:pt x="6109970" y="2141220"/>
                  </a:lnTo>
                  <a:lnTo>
                    <a:pt x="6109970" y="535940"/>
                  </a:lnTo>
                  <a:lnTo>
                    <a:pt x="6306820" y="535940"/>
                  </a:lnTo>
                  <a:lnTo>
                    <a:pt x="6306820" y="2141220"/>
                  </a:lnTo>
                  <a:close/>
                  <a:moveTo>
                    <a:pt x="6060440" y="2141220"/>
                  </a:moveTo>
                  <a:lnTo>
                    <a:pt x="6060440" y="2865120"/>
                  </a:lnTo>
                  <a:lnTo>
                    <a:pt x="6060440" y="3898900"/>
                  </a:lnTo>
                  <a:lnTo>
                    <a:pt x="50800" y="3898900"/>
                  </a:lnTo>
                  <a:lnTo>
                    <a:pt x="50800" y="535940"/>
                  </a:lnTo>
                  <a:lnTo>
                    <a:pt x="6060440" y="535940"/>
                  </a:lnTo>
                  <a:lnTo>
                    <a:pt x="6060440" y="2141220"/>
                  </a:lnTo>
                  <a:close/>
                </a:path>
              </a:pathLst>
            </a:custGeom>
            <a:solidFill>
              <a:srgbClr val="3954A3"/>
            </a:solidFill>
          </p:spPr>
          <p:txBody>
            <a:bodyPr/>
            <a:lstStyle/>
            <a:p>
              <a:endParaRPr lang="es-ES"/>
            </a:p>
          </p:txBody>
        </p:sp>
        <p:sp>
          <p:nvSpPr>
            <p:cNvPr id="13" name="Freeform 13"/>
            <p:cNvSpPr/>
            <p:nvPr/>
          </p:nvSpPr>
          <p:spPr>
            <a:xfrm>
              <a:off x="198120" y="100330"/>
              <a:ext cx="6109970" cy="3798570"/>
            </a:xfrm>
            <a:custGeom>
              <a:avLst/>
              <a:gdLst/>
              <a:ahLst/>
              <a:cxnLst/>
              <a:rect l="l" t="t" r="r" b="b"/>
              <a:pathLst>
                <a:path w="6109970" h="3798570">
                  <a:moveTo>
                    <a:pt x="5913120" y="2764790"/>
                  </a:moveTo>
                  <a:lnTo>
                    <a:pt x="6109970" y="2764790"/>
                  </a:lnTo>
                  <a:lnTo>
                    <a:pt x="6109970" y="3798570"/>
                  </a:lnTo>
                  <a:lnTo>
                    <a:pt x="5913120" y="3798570"/>
                  </a:lnTo>
                  <a:lnTo>
                    <a:pt x="5913120" y="2764790"/>
                  </a:lnTo>
                  <a:close/>
                  <a:moveTo>
                    <a:pt x="5913120" y="435610"/>
                  </a:moveTo>
                  <a:lnTo>
                    <a:pt x="5913120" y="2040890"/>
                  </a:lnTo>
                  <a:lnTo>
                    <a:pt x="6109970" y="2040890"/>
                  </a:lnTo>
                  <a:lnTo>
                    <a:pt x="6109970" y="435610"/>
                  </a:lnTo>
                  <a:lnTo>
                    <a:pt x="5913120" y="435610"/>
                  </a:lnTo>
                  <a:close/>
                  <a:moveTo>
                    <a:pt x="115570" y="45720"/>
                  </a:moveTo>
                  <a:cubicBezTo>
                    <a:pt x="52070" y="45720"/>
                    <a:pt x="0" y="97790"/>
                    <a:pt x="0" y="161290"/>
                  </a:cubicBezTo>
                  <a:cubicBezTo>
                    <a:pt x="0" y="224790"/>
                    <a:pt x="52070" y="276860"/>
                    <a:pt x="115570" y="276860"/>
                  </a:cubicBezTo>
                  <a:cubicBezTo>
                    <a:pt x="179070" y="276860"/>
                    <a:pt x="231140" y="224790"/>
                    <a:pt x="231140" y="161290"/>
                  </a:cubicBezTo>
                  <a:cubicBezTo>
                    <a:pt x="231140" y="97790"/>
                    <a:pt x="180340" y="45720"/>
                    <a:pt x="115570" y="45720"/>
                  </a:cubicBezTo>
                  <a:close/>
                  <a:moveTo>
                    <a:pt x="427990" y="45720"/>
                  </a:moveTo>
                  <a:cubicBezTo>
                    <a:pt x="364490" y="45720"/>
                    <a:pt x="312420" y="97790"/>
                    <a:pt x="312420" y="161290"/>
                  </a:cubicBezTo>
                  <a:cubicBezTo>
                    <a:pt x="312420" y="224790"/>
                    <a:pt x="364490" y="276860"/>
                    <a:pt x="427990" y="276860"/>
                  </a:cubicBezTo>
                  <a:cubicBezTo>
                    <a:pt x="491490" y="276860"/>
                    <a:pt x="543560" y="224790"/>
                    <a:pt x="543560" y="161290"/>
                  </a:cubicBezTo>
                  <a:cubicBezTo>
                    <a:pt x="543560" y="97790"/>
                    <a:pt x="491490" y="45720"/>
                    <a:pt x="427990" y="45720"/>
                  </a:cubicBezTo>
                  <a:close/>
                  <a:moveTo>
                    <a:pt x="739140" y="45720"/>
                  </a:moveTo>
                  <a:cubicBezTo>
                    <a:pt x="675640" y="45720"/>
                    <a:pt x="623570" y="97790"/>
                    <a:pt x="623570" y="161290"/>
                  </a:cubicBezTo>
                  <a:cubicBezTo>
                    <a:pt x="623570" y="224790"/>
                    <a:pt x="675640" y="276860"/>
                    <a:pt x="739140" y="276860"/>
                  </a:cubicBezTo>
                  <a:cubicBezTo>
                    <a:pt x="802640" y="276860"/>
                    <a:pt x="854710" y="224790"/>
                    <a:pt x="854710" y="161290"/>
                  </a:cubicBezTo>
                  <a:cubicBezTo>
                    <a:pt x="854710" y="97790"/>
                    <a:pt x="803910" y="45720"/>
                    <a:pt x="739140" y="45720"/>
                  </a:cubicBezTo>
                  <a:close/>
                  <a:moveTo>
                    <a:pt x="5966460" y="242570"/>
                  </a:moveTo>
                  <a:lnTo>
                    <a:pt x="5866130" y="242570"/>
                  </a:lnTo>
                  <a:lnTo>
                    <a:pt x="6022340" y="86360"/>
                  </a:lnTo>
                  <a:lnTo>
                    <a:pt x="6022340" y="186690"/>
                  </a:lnTo>
                  <a:lnTo>
                    <a:pt x="6073140" y="186690"/>
                  </a:lnTo>
                  <a:lnTo>
                    <a:pt x="6073140" y="0"/>
                  </a:lnTo>
                  <a:lnTo>
                    <a:pt x="5885180" y="0"/>
                  </a:lnTo>
                  <a:lnTo>
                    <a:pt x="5885180" y="50800"/>
                  </a:lnTo>
                  <a:lnTo>
                    <a:pt x="5985510" y="50800"/>
                  </a:lnTo>
                  <a:lnTo>
                    <a:pt x="5829300" y="207010"/>
                  </a:lnTo>
                  <a:lnTo>
                    <a:pt x="5829300" y="106680"/>
                  </a:lnTo>
                  <a:lnTo>
                    <a:pt x="5778500" y="106680"/>
                  </a:lnTo>
                  <a:lnTo>
                    <a:pt x="5778500" y="293370"/>
                  </a:lnTo>
                  <a:lnTo>
                    <a:pt x="5966460" y="293370"/>
                  </a:lnTo>
                  <a:lnTo>
                    <a:pt x="5966460" y="242570"/>
                  </a:lnTo>
                  <a:close/>
                </a:path>
              </a:pathLst>
            </a:custGeom>
            <a:solidFill>
              <a:srgbClr val="FFFFFF"/>
            </a:solidFill>
          </p:spPr>
          <p:txBody>
            <a:bodyPr/>
            <a:lstStyle/>
            <a:p>
              <a:endParaRPr lang="es-ES"/>
            </a:p>
          </p:txBody>
        </p:sp>
      </p:grpSp>
      <p:sp>
        <p:nvSpPr>
          <p:cNvPr id="14" name="TextBox 14"/>
          <p:cNvSpPr txBox="1"/>
          <p:nvPr/>
        </p:nvSpPr>
        <p:spPr>
          <a:xfrm>
            <a:off x="1028700" y="923925"/>
            <a:ext cx="10072826" cy="2195246"/>
          </a:xfrm>
          <a:prstGeom prst="rect">
            <a:avLst/>
          </a:prstGeom>
        </p:spPr>
        <p:txBody>
          <a:bodyPr lIns="0" tIns="0" rIns="0" bIns="0" rtlCol="0" anchor="t">
            <a:spAutoFit/>
          </a:bodyPr>
          <a:lstStyle/>
          <a:p>
            <a:pPr algn="ctr">
              <a:lnSpc>
                <a:spcPts val="8804"/>
              </a:lnSpc>
            </a:pPr>
            <a:r>
              <a:rPr lang="en-US" sz="6380" b="1" spc="625">
                <a:solidFill>
                  <a:srgbClr val="FFFFFF"/>
                </a:solidFill>
                <a:latin typeface="Oswald Bold"/>
                <a:ea typeface="Oswald Bold"/>
                <a:cs typeface="Oswald Bold"/>
                <a:sym typeface="Oswald Bold"/>
              </a:rPr>
              <a:t>BÚSQUEDA DE SERVICOS VULNERABLES</a:t>
            </a:r>
          </a:p>
        </p:txBody>
      </p:sp>
      <p:sp>
        <p:nvSpPr>
          <p:cNvPr id="15" name="TextBox 15"/>
          <p:cNvSpPr txBox="1"/>
          <p:nvPr/>
        </p:nvSpPr>
        <p:spPr>
          <a:xfrm>
            <a:off x="1028700" y="4293666"/>
            <a:ext cx="8115300" cy="4492020"/>
          </a:xfrm>
          <a:prstGeom prst="rect">
            <a:avLst/>
          </a:prstGeom>
        </p:spPr>
        <p:txBody>
          <a:bodyPr lIns="0" tIns="0" rIns="0" bIns="0" rtlCol="0" anchor="t">
            <a:spAutoFit/>
          </a:bodyPr>
          <a:lstStyle/>
          <a:p>
            <a:pPr algn="l">
              <a:lnSpc>
                <a:spcPts val="4467"/>
              </a:lnSpc>
            </a:pPr>
            <a:r>
              <a:rPr lang="en-US" sz="3237" spc="317">
                <a:solidFill>
                  <a:srgbClr val="F5FFF5"/>
                </a:solidFill>
                <a:latin typeface="DM Sans"/>
                <a:ea typeface="DM Sans"/>
                <a:cs typeface="DM Sans"/>
                <a:sym typeface="DM Sans"/>
              </a:rPr>
              <a:t>Del mismo modo se escanearon los servicios que el equipo tenía disponibles, encontrando múltiples exploits de naturaleza preocupante, como la ejecución remota de comandos o la denegación del servicio de transferencia de archivos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0116198" y="-806111"/>
            <a:ext cx="12110389" cy="12426705"/>
          </a:xfrm>
          <a:custGeom>
            <a:avLst/>
            <a:gdLst/>
            <a:ahLst/>
            <a:cxnLst/>
            <a:rect l="l" t="t" r="r" b="b"/>
            <a:pathLst>
              <a:path w="12110389" h="12426705">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10800000">
            <a:off x="8565890" y="5407241"/>
            <a:ext cx="14775790" cy="7849638"/>
          </a:xfrm>
          <a:custGeom>
            <a:avLst/>
            <a:gdLst/>
            <a:ahLst/>
            <a:cxnLst/>
            <a:rect l="l" t="t" r="r" b="b"/>
            <a:pathLst>
              <a:path w="14775790" h="7849638">
                <a:moveTo>
                  <a:pt x="0" y="0"/>
                </a:moveTo>
                <a:lnTo>
                  <a:pt x="14775790" y="0"/>
                </a:lnTo>
                <a:lnTo>
                  <a:pt x="14775790" y="7849638"/>
                </a:lnTo>
                <a:lnTo>
                  <a:pt x="0" y="7849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Freeform 4"/>
          <p:cNvSpPr/>
          <p:nvPr/>
        </p:nvSpPr>
        <p:spPr>
          <a:xfrm rot="-3986589">
            <a:off x="10511864" y="5210787"/>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grpSp>
        <p:nvGrpSpPr>
          <p:cNvPr id="5" name="Group 5"/>
          <p:cNvGrpSpPr/>
          <p:nvPr/>
        </p:nvGrpSpPr>
        <p:grpSpPr>
          <a:xfrm>
            <a:off x="8828572" y="6681951"/>
            <a:ext cx="5161185" cy="3605049"/>
            <a:chOff x="0" y="0"/>
            <a:chExt cx="15163800" cy="10591800"/>
          </a:xfrm>
        </p:grpSpPr>
        <p:sp>
          <p:nvSpPr>
            <p:cNvPr id="6" name="Freeform 6"/>
            <p:cNvSpPr/>
            <p:nvPr/>
          </p:nvSpPr>
          <p:spPr>
            <a:xfrm>
              <a:off x="0" y="0"/>
              <a:ext cx="15163800" cy="10591800"/>
            </a:xfrm>
            <a:custGeom>
              <a:avLst/>
              <a:gdLst/>
              <a:ahLst/>
              <a:cxnLst/>
              <a:rect l="l" t="t" r="r" b="b"/>
              <a:pathLst>
                <a:path w="15163800" h="10591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6"/>
              <a:stretch>
                <a:fillRect r="-93354"/>
              </a:stretch>
            </a:blipFill>
          </p:spPr>
          <p:txBody>
            <a:bodyPr/>
            <a:lstStyle/>
            <a:p>
              <a:endParaRPr lang="es-ES"/>
            </a:p>
          </p:txBody>
        </p:sp>
      </p:grpSp>
      <p:sp>
        <p:nvSpPr>
          <p:cNvPr id="7" name="Freeform 7"/>
          <p:cNvSpPr/>
          <p:nvPr/>
        </p:nvSpPr>
        <p:spPr>
          <a:xfrm rot="5400000">
            <a:off x="8961989" y="5407241"/>
            <a:ext cx="14775790" cy="7849638"/>
          </a:xfrm>
          <a:custGeom>
            <a:avLst/>
            <a:gdLst/>
            <a:ahLst/>
            <a:cxnLst/>
            <a:rect l="l" t="t" r="r" b="b"/>
            <a:pathLst>
              <a:path w="14775790" h="7849638">
                <a:moveTo>
                  <a:pt x="0" y="0"/>
                </a:moveTo>
                <a:lnTo>
                  <a:pt x="14775789" y="0"/>
                </a:lnTo>
                <a:lnTo>
                  <a:pt x="14775789" y="7849638"/>
                </a:lnTo>
                <a:lnTo>
                  <a:pt x="0" y="7849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grpSp>
        <p:nvGrpSpPr>
          <p:cNvPr id="8" name="Group 8"/>
          <p:cNvGrpSpPr/>
          <p:nvPr/>
        </p:nvGrpSpPr>
        <p:grpSpPr>
          <a:xfrm>
            <a:off x="13759682" y="2253898"/>
            <a:ext cx="5611061" cy="8033102"/>
            <a:chOff x="0" y="0"/>
            <a:chExt cx="10591800" cy="15163800"/>
          </a:xfrm>
        </p:grpSpPr>
        <p:sp>
          <p:nvSpPr>
            <p:cNvPr id="9" name="Freeform 9"/>
            <p:cNvSpPr/>
            <p:nvPr/>
          </p:nvSpPr>
          <p:spPr>
            <a:xfrm>
              <a:off x="0" y="0"/>
              <a:ext cx="10591800" cy="15163800"/>
            </a:xfrm>
            <a:custGeom>
              <a:avLst/>
              <a:gdLst/>
              <a:ahLst/>
              <a:cxnLst/>
              <a:rect l="l" t="t" r="r" b="b"/>
              <a:pathLst>
                <a:path w="10591800" h="15163800">
                  <a:moveTo>
                    <a:pt x="10591800" y="254000"/>
                  </a:moveTo>
                  <a:lnTo>
                    <a:pt x="10591800" y="14909800"/>
                  </a:lnTo>
                  <a:cubicBezTo>
                    <a:pt x="10591800" y="15050136"/>
                    <a:pt x="10478135" y="15163800"/>
                    <a:pt x="10337800" y="15163800"/>
                  </a:cubicBezTo>
                  <a:lnTo>
                    <a:pt x="254000" y="15163800"/>
                  </a:lnTo>
                  <a:cubicBezTo>
                    <a:pt x="113665" y="15163800"/>
                    <a:pt x="0" y="15050136"/>
                    <a:pt x="0" y="14909800"/>
                  </a:cubicBezTo>
                  <a:lnTo>
                    <a:pt x="0" y="254000"/>
                  </a:lnTo>
                  <a:cubicBezTo>
                    <a:pt x="0" y="113665"/>
                    <a:pt x="113665" y="0"/>
                    <a:pt x="254000" y="0"/>
                  </a:cubicBezTo>
                  <a:lnTo>
                    <a:pt x="10337800" y="0"/>
                  </a:lnTo>
                  <a:cubicBezTo>
                    <a:pt x="10478135" y="0"/>
                    <a:pt x="10591800" y="113665"/>
                    <a:pt x="10591800" y="254000"/>
                  </a:cubicBezTo>
                  <a:close/>
                </a:path>
              </a:pathLst>
            </a:custGeom>
            <a:blipFill>
              <a:blip r:embed="rId7"/>
              <a:stretch>
                <a:fillRect l="-6687" r="-100514"/>
              </a:stretch>
            </a:blipFill>
          </p:spPr>
          <p:txBody>
            <a:bodyPr/>
            <a:lstStyle/>
            <a:p>
              <a:endParaRPr lang="es-ES"/>
            </a:p>
          </p:txBody>
        </p:sp>
      </p:grpSp>
      <p:sp>
        <p:nvSpPr>
          <p:cNvPr id="10" name="TextBox 10"/>
          <p:cNvSpPr txBox="1"/>
          <p:nvPr/>
        </p:nvSpPr>
        <p:spPr>
          <a:xfrm>
            <a:off x="1028700" y="923925"/>
            <a:ext cx="10072826" cy="2195246"/>
          </a:xfrm>
          <a:prstGeom prst="rect">
            <a:avLst/>
          </a:prstGeom>
        </p:spPr>
        <p:txBody>
          <a:bodyPr lIns="0" tIns="0" rIns="0" bIns="0" rtlCol="0" anchor="t">
            <a:spAutoFit/>
          </a:bodyPr>
          <a:lstStyle/>
          <a:p>
            <a:pPr algn="ctr">
              <a:lnSpc>
                <a:spcPts val="8804"/>
              </a:lnSpc>
            </a:pPr>
            <a:r>
              <a:rPr lang="en-US" sz="6380" b="1" spc="625">
                <a:solidFill>
                  <a:srgbClr val="FFFFFF"/>
                </a:solidFill>
                <a:latin typeface="Oswald Bold"/>
                <a:ea typeface="Oswald Bold"/>
                <a:cs typeface="Oswald Bold"/>
                <a:sym typeface="Oswald Bold"/>
              </a:rPr>
              <a:t>BÚSQUEDA DE SERVICOS VULNERABLES</a:t>
            </a:r>
          </a:p>
        </p:txBody>
      </p:sp>
      <p:sp>
        <p:nvSpPr>
          <p:cNvPr id="11" name="TextBox 11"/>
          <p:cNvSpPr txBox="1"/>
          <p:nvPr/>
        </p:nvSpPr>
        <p:spPr>
          <a:xfrm>
            <a:off x="1028700" y="4293666"/>
            <a:ext cx="8115300" cy="4492020"/>
          </a:xfrm>
          <a:prstGeom prst="rect">
            <a:avLst/>
          </a:prstGeom>
        </p:spPr>
        <p:txBody>
          <a:bodyPr lIns="0" tIns="0" rIns="0" bIns="0" rtlCol="0" anchor="t">
            <a:spAutoFit/>
          </a:bodyPr>
          <a:lstStyle/>
          <a:p>
            <a:pPr algn="l">
              <a:lnSpc>
                <a:spcPts val="4467"/>
              </a:lnSpc>
            </a:pPr>
            <a:r>
              <a:rPr lang="en-US" sz="3237" spc="317">
                <a:solidFill>
                  <a:srgbClr val="F5FFF5"/>
                </a:solidFill>
                <a:latin typeface="DM Sans"/>
                <a:ea typeface="DM Sans"/>
                <a:cs typeface="DM Sans"/>
                <a:sym typeface="DM Sans"/>
              </a:rPr>
              <a:t>Del mismo modo se escanearon los servicios que el equipo tenía disponibles, encontrando múltiples exploits de naturaleza preocupante, como la ejecución remota de comandos o la denegación del servicio de transferencia de archivos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666</Words>
  <Application>Microsoft Office PowerPoint</Application>
  <PresentationFormat>Personalizado</PresentationFormat>
  <Paragraphs>67</Paragraphs>
  <Slides>15</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15</vt:i4>
      </vt:variant>
    </vt:vector>
  </HeadingPairs>
  <TitlesOfParts>
    <vt:vector size="25" baseType="lpstr">
      <vt:lpstr>DM Sans Italics</vt:lpstr>
      <vt:lpstr>Canva Sans</vt:lpstr>
      <vt:lpstr>DM Sans Bold Italics</vt:lpstr>
      <vt:lpstr>Oswald Bold</vt:lpstr>
      <vt:lpstr>Arial</vt:lpstr>
      <vt:lpstr>DM Sans Bold</vt:lpstr>
      <vt:lpstr>Calibri</vt:lpstr>
      <vt:lpstr>Montserrat Bold</vt:lpstr>
      <vt:lpstr>DM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dc:title>
  <cp:lastModifiedBy>Juan Simón Cervantes</cp:lastModifiedBy>
  <cp:revision>2</cp:revision>
  <dcterms:created xsi:type="dcterms:W3CDTF">2006-08-16T00:00:00Z</dcterms:created>
  <dcterms:modified xsi:type="dcterms:W3CDTF">2026-02-01T00:31:06Z</dcterms:modified>
  <dc:identifier>DAG_6IUXFv0</dc:identifier>
</cp:coreProperties>
</file>